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291" r:id="rId3"/>
    <p:sldId id="284" r:id="rId4"/>
    <p:sldId id="294" r:id="rId5"/>
    <p:sldId id="257" r:id="rId6"/>
    <p:sldId id="274" r:id="rId7"/>
    <p:sldId id="275" r:id="rId8"/>
    <p:sldId id="258" r:id="rId9"/>
    <p:sldId id="273" r:id="rId10"/>
    <p:sldId id="272" r:id="rId11"/>
    <p:sldId id="260" r:id="rId12"/>
    <p:sldId id="283" r:id="rId13"/>
    <p:sldId id="261" r:id="rId14"/>
    <p:sldId id="286" r:id="rId15"/>
    <p:sldId id="271" r:id="rId16"/>
    <p:sldId id="267" r:id="rId17"/>
    <p:sldId id="287" r:id="rId18"/>
    <p:sldId id="263" r:id="rId19"/>
    <p:sldId id="288" r:id="rId20"/>
    <p:sldId id="268" r:id="rId21"/>
    <p:sldId id="285" r:id="rId22"/>
    <p:sldId id="259" r:id="rId23"/>
    <p:sldId id="264" r:id="rId24"/>
    <p:sldId id="269" r:id="rId25"/>
    <p:sldId id="300" r:id="rId26"/>
    <p:sldId id="297" r:id="rId27"/>
    <p:sldId id="292" r:id="rId28"/>
    <p:sldId id="295" r:id="rId29"/>
    <p:sldId id="265" r:id="rId30"/>
    <p:sldId id="277" r:id="rId31"/>
    <p:sldId id="278" r:id="rId32"/>
    <p:sldId id="289" r:id="rId33"/>
    <p:sldId id="290" r:id="rId34"/>
    <p:sldId id="301" r:id="rId35"/>
    <p:sldId id="279" r:id="rId36"/>
    <p:sldId id="280" r:id="rId37"/>
    <p:sldId id="298" r:id="rId38"/>
    <p:sldId id="293" r:id="rId39"/>
    <p:sldId id="299"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1A04AB-DF8A-594A-AFF5-7DBFF714E10D}" v="875" dt="2022-02-23T07:21:23.6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893"/>
    <p:restoredTop sz="81701"/>
  </p:normalViewPr>
  <p:slideViewPr>
    <p:cSldViewPr snapToGrid="0" snapToObjects="1">
      <p:cViewPr varScale="1">
        <p:scale>
          <a:sx n="84" d="100"/>
          <a:sy n="84" d="100"/>
        </p:scale>
        <p:origin x="192" y="6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4A1FEA-8748-4D91-A064-0EFD088A2B8B}"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1CC4B5C-EF31-48D3-A37B-06C94BBD5179}">
      <dgm:prSet/>
      <dgm:spPr/>
      <dgm:t>
        <a:bodyPr/>
        <a:lstStyle/>
        <a:p>
          <a:pPr>
            <a:defRPr cap="all"/>
          </a:pPr>
          <a:r>
            <a:rPr lang="en-US"/>
            <a:t>Business continuity</a:t>
          </a:r>
        </a:p>
      </dgm:t>
    </dgm:pt>
    <dgm:pt modelId="{1F73232E-1658-4C67-A016-3AD696E4531D}" type="parTrans" cxnId="{EDEAF659-D766-4DCC-A999-9677C7584C39}">
      <dgm:prSet/>
      <dgm:spPr/>
      <dgm:t>
        <a:bodyPr/>
        <a:lstStyle/>
        <a:p>
          <a:endParaRPr lang="en-US"/>
        </a:p>
      </dgm:t>
    </dgm:pt>
    <dgm:pt modelId="{DB7D9914-AB09-4DD5-B2F5-92EC492116B1}" type="sibTrans" cxnId="{EDEAF659-D766-4DCC-A999-9677C7584C39}">
      <dgm:prSet/>
      <dgm:spPr/>
      <dgm:t>
        <a:bodyPr/>
        <a:lstStyle/>
        <a:p>
          <a:endParaRPr lang="en-US"/>
        </a:p>
      </dgm:t>
    </dgm:pt>
    <dgm:pt modelId="{730819AA-EECE-4466-ABE4-67661810AB6A}">
      <dgm:prSet/>
      <dgm:spPr/>
      <dgm:t>
        <a:bodyPr/>
        <a:lstStyle/>
        <a:p>
          <a:pPr>
            <a:defRPr cap="all"/>
          </a:pPr>
          <a:r>
            <a:rPr lang="en-US"/>
            <a:t>Data loss</a:t>
          </a:r>
        </a:p>
      </dgm:t>
    </dgm:pt>
    <dgm:pt modelId="{918E2BDA-8EFE-417C-A210-E24636EF3C5F}" type="parTrans" cxnId="{FD5C57A7-155C-4CB0-A6EC-BBFE79A2F05B}">
      <dgm:prSet/>
      <dgm:spPr/>
      <dgm:t>
        <a:bodyPr/>
        <a:lstStyle/>
        <a:p>
          <a:endParaRPr lang="en-US"/>
        </a:p>
      </dgm:t>
    </dgm:pt>
    <dgm:pt modelId="{9129C132-3CE3-44EB-AF8F-474BFE0A5308}" type="sibTrans" cxnId="{FD5C57A7-155C-4CB0-A6EC-BBFE79A2F05B}">
      <dgm:prSet/>
      <dgm:spPr/>
      <dgm:t>
        <a:bodyPr/>
        <a:lstStyle/>
        <a:p>
          <a:endParaRPr lang="en-US"/>
        </a:p>
      </dgm:t>
    </dgm:pt>
    <dgm:pt modelId="{7CBA28B9-9044-4970-9934-E30062F547AE}">
      <dgm:prSet/>
      <dgm:spPr/>
      <dgm:t>
        <a:bodyPr/>
        <a:lstStyle/>
        <a:p>
          <a:pPr>
            <a:defRPr cap="all"/>
          </a:pPr>
          <a:r>
            <a:rPr lang="en-US"/>
            <a:t>Brand/reputation damage</a:t>
          </a:r>
        </a:p>
      </dgm:t>
    </dgm:pt>
    <dgm:pt modelId="{60219B52-12BB-4536-9F7F-7F224890F474}" type="parTrans" cxnId="{6A826AB1-8B34-402A-BB20-CE5792012368}">
      <dgm:prSet/>
      <dgm:spPr/>
      <dgm:t>
        <a:bodyPr/>
        <a:lstStyle/>
        <a:p>
          <a:endParaRPr lang="en-US"/>
        </a:p>
      </dgm:t>
    </dgm:pt>
    <dgm:pt modelId="{7F20A4D6-8DF4-4722-8917-7BCE3282EB27}" type="sibTrans" cxnId="{6A826AB1-8B34-402A-BB20-CE5792012368}">
      <dgm:prSet/>
      <dgm:spPr/>
      <dgm:t>
        <a:bodyPr/>
        <a:lstStyle/>
        <a:p>
          <a:endParaRPr lang="en-US"/>
        </a:p>
      </dgm:t>
    </dgm:pt>
    <dgm:pt modelId="{116DF215-CD0B-4BD6-9082-ABE45E1E2F7B}">
      <dgm:prSet/>
      <dgm:spPr/>
      <dgm:t>
        <a:bodyPr/>
        <a:lstStyle/>
        <a:p>
          <a:pPr>
            <a:defRPr cap="all"/>
          </a:pPr>
          <a:r>
            <a:rPr lang="en-US"/>
            <a:t>Extortion</a:t>
          </a:r>
        </a:p>
      </dgm:t>
    </dgm:pt>
    <dgm:pt modelId="{22F73201-385B-47AC-9724-21AFDA317773}" type="parTrans" cxnId="{F76EFDEB-B06C-44B4-BDC3-4FDE1F1C04CF}">
      <dgm:prSet/>
      <dgm:spPr/>
      <dgm:t>
        <a:bodyPr/>
        <a:lstStyle/>
        <a:p>
          <a:endParaRPr lang="en-US"/>
        </a:p>
      </dgm:t>
    </dgm:pt>
    <dgm:pt modelId="{9C8C2120-5EA4-49EC-85AA-B6C8420D0113}" type="sibTrans" cxnId="{F76EFDEB-B06C-44B4-BDC3-4FDE1F1C04CF}">
      <dgm:prSet/>
      <dgm:spPr/>
      <dgm:t>
        <a:bodyPr/>
        <a:lstStyle/>
        <a:p>
          <a:endParaRPr lang="en-US"/>
        </a:p>
      </dgm:t>
    </dgm:pt>
    <dgm:pt modelId="{F1AE84E0-AB2E-4849-9B79-5EFE4B682770}" type="pres">
      <dgm:prSet presAssocID="{844A1FEA-8748-4D91-A064-0EFD088A2B8B}" presName="root" presStyleCnt="0">
        <dgm:presLayoutVars>
          <dgm:dir/>
          <dgm:resizeHandles val="exact"/>
        </dgm:presLayoutVars>
      </dgm:prSet>
      <dgm:spPr/>
    </dgm:pt>
    <dgm:pt modelId="{D0D9DC9D-1BF0-4FC9-875F-8E9FC069F46D}" type="pres">
      <dgm:prSet presAssocID="{71CC4B5C-EF31-48D3-A37B-06C94BBD5179}" presName="compNode" presStyleCnt="0"/>
      <dgm:spPr/>
    </dgm:pt>
    <dgm:pt modelId="{84E28C7E-F649-48A7-AB43-36C4B164A449}" type="pres">
      <dgm:prSet presAssocID="{71CC4B5C-EF31-48D3-A37B-06C94BBD5179}" presName="iconBgRect" presStyleLbl="bgShp" presStyleIdx="0" presStyleCnt="4"/>
      <dgm:spPr>
        <a:prstGeom prst="round2DiagRect">
          <a:avLst>
            <a:gd name="adj1" fmla="val 29727"/>
            <a:gd name="adj2" fmla="val 0"/>
          </a:avLst>
        </a:prstGeom>
      </dgm:spPr>
    </dgm:pt>
    <dgm:pt modelId="{1500A756-605D-4BF2-9211-B0F9BC90FF7B}" type="pres">
      <dgm:prSet presAssocID="{71CC4B5C-EF31-48D3-A37B-06C94BBD517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shake"/>
        </a:ext>
      </dgm:extLst>
    </dgm:pt>
    <dgm:pt modelId="{95BFAEA9-2042-4482-9EBD-264942D28989}" type="pres">
      <dgm:prSet presAssocID="{71CC4B5C-EF31-48D3-A37B-06C94BBD5179}" presName="spaceRect" presStyleCnt="0"/>
      <dgm:spPr/>
    </dgm:pt>
    <dgm:pt modelId="{6D446950-10B0-46D4-BB5B-3615CBE4D9C0}" type="pres">
      <dgm:prSet presAssocID="{71CC4B5C-EF31-48D3-A37B-06C94BBD5179}" presName="textRect" presStyleLbl="revTx" presStyleIdx="0" presStyleCnt="4">
        <dgm:presLayoutVars>
          <dgm:chMax val="1"/>
          <dgm:chPref val="1"/>
        </dgm:presLayoutVars>
      </dgm:prSet>
      <dgm:spPr/>
    </dgm:pt>
    <dgm:pt modelId="{445E489F-C2CE-45B3-9A7D-00FB8D826D96}" type="pres">
      <dgm:prSet presAssocID="{DB7D9914-AB09-4DD5-B2F5-92EC492116B1}" presName="sibTrans" presStyleCnt="0"/>
      <dgm:spPr/>
    </dgm:pt>
    <dgm:pt modelId="{98F5D929-A8AF-4ACA-B837-67444C38D7FF}" type="pres">
      <dgm:prSet presAssocID="{730819AA-EECE-4466-ABE4-67661810AB6A}" presName="compNode" presStyleCnt="0"/>
      <dgm:spPr/>
    </dgm:pt>
    <dgm:pt modelId="{EE194A58-DBBF-4537-9DE5-57C880AFC7DC}" type="pres">
      <dgm:prSet presAssocID="{730819AA-EECE-4466-ABE4-67661810AB6A}" presName="iconBgRect" presStyleLbl="bgShp" presStyleIdx="1" presStyleCnt="4"/>
      <dgm:spPr>
        <a:prstGeom prst="round2DiagRect">
          <a:avLst>
            <a:gd name="adj1" fmla="val 29727"/>
            <a:gd name="adj2" fmla="val 0"/>
          </a:avLst>
        </a:prstGeom>
      </dgm:spPr>
    </dgm:pt>
    <dgm:pt modelId="{616A936A-41C2-4895-9437-650FF605D883}" type="pres">
      <dgm:prSet presAssocID="{730819AA-EECE-4466-ABE4-67661810AB6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CDDC3544-E07B-4FDB-8F43-57FB66F5AD87}" type="pres">
      <dgm:prSet presAssocID="{730819AA-EECE-4466-ABE4-67661810AB6A}" presName="spaceRect" presStyleCnt="0"/>
      <dgm:spPr/>
    </dgm:pt>
    <dgm:pt modelId="{B48B78E0-935B-4BD8-AA8B-DBC8EC61C67F}" type="pres">
      <dgm:prSet presAssocID="{730819AA-EECE-4466-ABE4-67661810AB6A}" presName="textRect" presStyleLbl="revTx" presStyleIdx="1" presStyleCnt="4">
        <dgm:presLayoutVars>
          <dgm:chMax val="1"/>
          <dgm:chPref val="1"/>
        </dgm:presLayoutVars>
      </dgm:prSet>
      <dgm:spPr/>
    </dgm:pt>
    <dgm:pt modelId="{CEA378A1-B8F9-4676-8E21-FE839767E4CD}" type="pres">
      <dgm:prSet presAssocID="{9129C132-3CE3-44EB-AF8F-474BFE0A5308}" presName="sibTrans" presStyleCnt="0"/>
      <dgm:spPr/>
    </dgm:pt>
    <dgm:pt modelId="{CE4458C6-7212-491F-AB7F-C2CB33B4C8EC}" type="pres">
      <dgm:prSet presAssocID="{7CBA28B9-9044-4970-9934-E30062F547AE}" presName="compNode" presStyleCnt="0"/>
      <dgm:spPr/>
    </dgm:pt>
    <dgm:pt modelId="{EC2F521B-FDEB-4FCC-A0F4-F95A881E604D}" type="pres">
      <dgm:prSet presAssocID="{7CBA28B9-9044-4970-9934-E30062F547AE}" presName="iconBgRect" presStyleLbl="bgShp" presStyleIdx="2" presStyleCnt="4"/>
      <dgm:spPr>
        <a:prstGeom prst="round2DiagRect">
          <a:avLst>
            <a:gd name="adj1" fmla="val 29727"/>
            <a:gd name="adj2" fmla="val 0"/>
          </a:avLst>
        </a:prstGeom>
      </dgm:spPr>
    </dgm:pt>
    <dgm:pt modelId="{25133087-C25D-45D3-AA45-0BD7DA8E5C5F}" type="pres">
      <dgm:prSet presAssocID="{7CBA28B9-9044-4970-9934-E30062F547A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5433FA57-FB8C-47DE-BE2D-AA176A03B29F}" type="pres">
      <dgm:prSet presAssocID="{7CBA28B9-9044-4970-9934-E30062F547AE}" presName="spaceRect" presStyleCnt="0"/>
      <dgm:spPr/>
    </dgm:pt>
    <dgm:pt modelId="{86175CB8-A8A2-4FDC-97F7-192EC4415914}" type="pres">
      <dgm:prSet presAssocID="{7CBA28B9-9044-4970-9934-E30062F547AE}" presName="textRect" presStyleLbl="revTx" presStyleIdx="2" presStyleCnt="4">
        <dgm:presLayoutVars>
          <dgm:chMax val="1"/>
          <dgm:chPref val="1"/>
        </dgm:presLayoutVars>
      </dgm:prSet>
      <dgm:spPr/>
    </dgm:pt>
    <dgm:pt modelId="{DFF06F11-F980-4169-A358-88F6E0791793}" type="pres">
      <dgm:prSet presAssocID="{7F20A4D6-8DF4-4722-8917-7BCE3282EB27}" presName="sibTrans" presStyleCnt="0"/>
      <dgm:spPr/>
    </dgm:pt>
    <dgm:pt modelId="{01497F78-ECC8-49E2-94C2-DAFCA050BD56}" type="pres">
      <dgm:prSet presAssocID="{116DF215-CD0B-4BD6-9082-ABE45E1E2F7B}" presName="compNode" presStyleCnt="0"/>
      <dgm:spPr/>
    </dgm:pt>
    <dgm:pt modelId="{E8DEEC7F-B56A-44BD-8349-A01D8787085C}" type="pres">
      <dgm:prSet presAssocID="{116DF215-CD0B-4BD6-9082-ABE45E1E2F7B}" presName="iconBgRect" presStyleLbl="bgShp" presStyleIdx="3" presStyleCnt="4"/>
      <dgm:spPr>
        <a:prstGeom prst="round2DiagRect">
          <a:avLst>
            <a:gd name="adj1" fmla="val 29727"/>
            <a:gd name="adj2" fmla="val 0"/>
          </a:avLst>
        </a:prstGeom>
      </dgm:spPr>
    </dgm:pt>
    <dgm:pt modelId="{7E1B0286-9B36-44C3-A19A-931D5E96A7F8}" type="pres">
      <dgm:prSet presAssocID="{116DF215-CD0B-4BD6-9082-ABE45E1E2F7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xclamation Mark"/>
        </a:ext>
      </dgm:extLst>
    </dgm:pt>
    <dgm:pt modelId="{8E2888FB-7745-43EF-8D49-E0B8088698C7}" type="pres">
      <dgm:prSet presAssocID="{116DF215-CD0B-4BD6-9082-ABE45E1E2F7B}" presName="spaceRect" presStyleCnt="0"/>
      <dgm:spPr/>
    </dgm:pt>
    <dgm:pt modelId="{56A13961-6CAA-4EF6-A164-42DF2C931818}" type="pres">
      <dgm:prSet presAssocID="{116DF215-CD0B-4BD6-9082-ABE45E1E2F7B}" presName="textRect" presStyleLbl="revTx" presStyleIdx="3" presStyleCnt="4">
        <dgm:presLayoutVars>
          <dgm:chMax val="1"/>
          <dgm:chPref val="1"/>
        </dgm:presLayoutVars>
      </dgm:prSet>
      <dgm:spPr/>
    </dgm:pt>
  </dgm:ptLst>
  <dgm:cxnLst>
    <dgm:cxn modelId="{4ACFCA00-76EE-414E-9DC5-C841A810E02D}" type="presOf" srcId="{844A1FEA-8748-4D91-A064-0EFD088A2B8B}" destId="{F1AE84E0-AB2E-4849-9B79-5EFE4B682770}" srcOrd="0" destOrd="0" presId="urn:microsoft.com/office/officeart/2018/5/layout/IconLeafLabelList"/>
    <dgm:cxn modelId="{50C3A953-43A5-491B-83C6-69E53E46BBD3}" type="presOf" srcId="{116DF215-CD0B-4BD6-9082-ABE45E1E2F7B}" destId="{56A13961-6CAA-4EF6-A164-42DF2C931818}" srcOrd="0" destOrd="0" presId="urn:microsoft.com/office/officeart/2018/5/layout/IconLeafLabelList"/>
    <dgm:cxn modelId="{EDEAF659-D766-4DCC-A999-9677C7584C39}" srcId="{844A1FEA-8748-4D91-A064-0EFD088A2B8B}" destId="{71CC4B5C-EF31-48D3-A37B-06C94BBD5179}" srcOrd="0" destOrd="0" parTransId="{1F73232E-1658-4C67-A016-3AD696E4531D}" sibTransId="{DB7D9914-AB09-4DD5-B2F5-92EC492116B1}"/>
    <dgm:cxn modelId="{A483B95B-2E1B-4DB8-8DFB-10C25947358D}" type="presOf" srcId="{7CBA28B9-9044-4970-9934-E30062F547AE}" destId="{86175CB8-A8A2-4FDC-97F7-192EC4415914}" srcOrd="0" destOrd="0" presId="urn:microsoft.com/office/officeart/2018/5/layout/IconLeafLabelList"/>
    <dgm:cxn modelId="{FAA6C08C-AFAC-4F9A-A39A-4768E5A1FE94}" type="presOf" srcId="{730819AA-EECE-4466-ABE4-67661810AB6A}" destId="{B48B78E0-935B-4BD8-AA8B-DBC8EC61C67F}" srcOrd="0" destOrd="0" presId="urn:microsoft.com/office/officeart/2018/5/layout/IconLeafLabelList"/>
    <dgm:cxn modelId="{FD5C57A7-155C-4CB0-A6EC-BBFE79A2F05B}" srcId="{844A1FEA-8748-4D91-A064-0EFD088A2B8B}" destId="{730819AA-EECE-4466-ABE4-67661810AB6A}" srcOrd="1" destOrd="0" parTransId="{918E2BDA-8EFE-417C-A210-E24636EF3C5F}" sibTransId="{9129C132-3CE3-44EB-AF8F-474BFE0A5308}"/>
    <dgm:cxn modelId="{6A826AB1-8B34-402A-BB20-CE5792012368}" srcId="{844A1FEA-8748-4D91-A064-0EFD088A2B8B}" destId="{7CBA28B9-9044-4970-9934-E30062F547AE}" srcOrd="2" destOrd="0" parTransId="{60219B52-12BB-4536-9F7F-7F224890F474}" sibTransId="{7F20A4D6-8DF4-4722-8917-7BCE3282EB27}"/>
    <dgm:cxn modelId="{6F4D5ED2-8B26-4C58-997E-57EF1524C83D}" type="presOf" srcId="{71CC4B5C-EF31-48D3-A37B-06C94BBD5179}" destId="{6D446950-10B0-46D4-BB5B-3615CBE4D9C0}" srcOrd="0" destOrd="0" presId="urn:microsoft.com/office/officeart/2018/5/layout/IconLeafLabelList"/>
    <dgm:cxn modelId="{F76EFDEB-B06C-44B4-BDC3-4FDE1F1C04CF}" srcId="{844A1FEA-8748-4D91-A064-0EFD088A2B8B}" destId="{116DF215-CD0B-4BD6-9082-ABE45E1E2F7B}" srcOrd="3" destOrd="0" parTransId="{22F73201-385B-47AC-9724-21AFDA317773}" sibTransId="{9C8C2120-5EA4-49EC-85AA-B6C8420D0113}"/>
    <dgm:cxn modelId="{9A7E3AD2-B838-4F3C-AEF7-1658C6241434}" type="presParOf" srcId="{F1AE84E0-AB2E-4849-9B79-5EFE4B682770}" destId="{D0D9DC9D-1BF0-4FC9-875F-8E9FC069F46D}" srcOrd="0" destOrd="0" presId="urn:microsoft.com/office/officeart/2018/5/layout/IconLeafLabelList"/>
    <dgm:cxn modelId="{448BD4BC-2682-4773-B877-00204828599E}" type="presParOf" srcId="{D0D9DC9D-1BF0-4FC9-875F-8E9FC069F46D}" destId="{84E28C7E-F649-48A7-AB43-36C4B164A449}" srcOrd="0" destOrd="0" presId="urn:microsoft.com/office/officeart/2018/5/layout/IconLeafLabelList"/>
    <dgm:cxn modelId="{63599B34-DEEA-4EB5-9315-A61C0F5AEFF5}" type="presParOf" srcId="{D0D9DC9D-1BF0-4FC9-875F-8E9FC069F46D}" destId="{1500A756-605D-4BF2-9211-B0F9BC90FF7B}" srcOrd="1" destOrd="0" presId="urn:microsoft.com/office/officeart/2018/5/layout/IconLeafLabelList"/>
    <dgm:cxn modelId="{6E83A666-49F4-4342-8AE4-730D0008CBAE}" type="presParOf" srcId="{D0D9DC9D-1BF0-4FC9-875F-8E9FC069F46D}" destId="{95BFAEA9-2042-4482-9EBD-264942D28989}" srcOrd="2" destOrd="0" presId="urn:microsoft.com/office/officeart/2018/5/layout/IconLeafLabelList"/>
    <dgm:cxn modelId="{11B4ADBD-E251-4A4C-AD74-6F5915305B57}" type="presParOf" srcId="{D0D9DC9D-1BF0-4FC9-875F-8E9FC069F46D}" destId="{6D446950-10B0-46D4-BB5B-3615CBE4D9C0}" srcOrd="3" destOrd="0" presId="urn:microsoft.com/office/officeart/2018/5/layout/IconLeafLabelList"/>
    <dgm:cxn modelId="{AD4AFEBE-77D7-4979-A1CB-DA188B7D8D5D}" type="presParOf" srcId="{F1AE84E0-AB2E-4849-9B79-5EFE4B682770}" destId="{445E489F-C2CE-45B3-9A7D-00FB8D826D96}" srcOrd="1" destOrd="0" presId="urn:microsoft.com/office/officeart/2018/5/layout/IconLeafLabelList"/>
    <dgm:cxn modelId="{E8784B13-CF65-41C8-9CB4-A9620D190399}" type="presParOf" srcId="{F1AE84E0-AB2E-4849-9B79-5EFE4B682770}" destId="{98F5D929-A8AF-4ACA-B837-67444C38D7FF}" srcOrd="2" destOrd="0" presId="urn:microsoft.com/office/officeart/2018/5/layout/IconLeafLabelList"/>
    <dgm:cxn modelId="{4BB1E1F6-B09F-475A-9358-2CEA0CAB08D1}" type="presParOf" srcId="{98F5D929-A8AF-4ACA-B837-67444C38D7FF}" destId="{EE194A58-DBBF-4537-9DE5-57C880AFC7DC}" srcOrd="0" destOrd="0" presId="urn:microsoft.com/office/officeart/2018/5/layout/IconLeafLabelList"/>
    <dgm:cxn modelId="{6FB0A3EB-3A10-45E5-AD2F-677B82C5B99C}" type="presParOf" srcId="{98F5D929-A8AF-4ACA-B837-67444C38D7FF}" destId="{616A936A-41C2-4895-9437-650FF605D883}" srcOrd="1" destOrd="0" presId="urn:microsoft.com/office/officeart/2018/5/layout/IconLeafLabelList"/>
    <dgm:cxn modelId="{03A35F3B-1D67-468D-8159-0422E0EAE45B}" type="presParOf" srcId="{98F5D929-A8AF-4ACA-B837-67444C38D7FF}" destId="{CDDC3544-E07B-4FDB-8F43-57FB66F5AD87}" srcOrd="2" destOrd="0" presId="urn:microsoft.com/office/officeart/2018/5/layout/IconLeafLabelList"/>
    <dgm:cxn modelId="{8E60B4C5-B803-4AB6-92FC-A7627C3C5ECC}" type="presParOf" srcId="{98F5D929-A8AF-4ACA-B837-67444C38D7FF}" destId="{B48B78E0-935B-4BD8-AA8B-DBC8EC61C67F}" srcOrd="3" destOrd="0" presId="urn:microsoft.com/office/officeart/2018/5/layout/IconLeafLabelList"/>
    <dgm:cxn modelId="{ED3B7CE0-DBC2-4BC0-A69B-2BB812F632F4}" type="presParOf" srcId="{F1AE84E0-AB2E-4849-9B79-5EFE4B682770}" destId="{CEA378A1-B8F9-4676-8E21-FE839767E4CD}" srcOrd="3" destOrd="0" presId="urn:microsoft.com/office/officeart/2018/5/layout/IconLeafLabelList"/>
    <dgm:cxn modelId="{153EDBF4-33CF-4AAA-9E1F-2816CA08CE42}" type="presParOf" srcId="{F1AE84E0-AB2E-4849-9B79-5EFE4B682770}" destId="{CE4458C6-7212-491F-AB7F-C2CB33B4C8EC}" srcOrd="4" destOrd="0" presId="urn:microsoft.com/office/officeart/2018/5/layout/IconLeafLabelList"/>
    <dgm:cxn modelId="{A31DB4F1-FAEB-4EA7-A534-495A9B8CC047}" type="presParOf" srcId="{CE4458C6-7212-491F-AB7F-C2CB33B4C8EC}" destId="{EC2F521B-FDEB-4FCC-A0F4-F95A881E604D}" srcOrd="0" destOrd="0" presId="urn:microsoft.com/office/officeart/2018/5/layout/IconLeafLabelList"/>
    <dgm:cxn modelId="{EFBD84A3-1B1A-4C2F-98E1-6D6B8C1CD695}" type="presParOf" srcId="{CE4458C6-7212-491F-AB7F-C2CB33B4C8EC}" destId="{25133087-C25D-45D3-AA45-0BD7DA8E5C5F}" srcOrd="1" destOrd="0" presId="urn:microsoft.com/office/officeart/2018/5/layout/IconLeafLabelList"/>
    <dgm:cxn modelId="{5121E012-9710-4D8C-9598-34DF2E78FF4E}" type="presParOf" srcId="{CE4458C6-7212-491F-AB7F-C2CB33B4C8EC}" destId="{5433FA57-FB8C-47DE-BE2D-AA176A03B29F}" srcOrd="2" destOrd="0" presId="urn:microsoft.com/office/officeart/2018/5/layout/IconLeafLabelList"/>
    <dgm:cxn modelId="{8F7EF02E-764D-49E9-BE21-D9C832B91A7E}" type="presParOf" srcId="{CE4458C6-7212-491F-AB7F-C2CB33B4C8EC}" destId="{86175CB8-A8A2-4FDC-97F7-192EC4415914}" srcOrd="3" destOrd="0" presId="urn:microsoft.com/office/officeart/2018/5/layout/IconLeafLabelList"/>
    <dgm:cxn modelId="{27CC67AC-9FC2-43AF-BD7A-F8E824F1E925}" type="presParOf" srcId="{F1AE84E0-AB2E-4849-9B79-5EFE4B682770}" destId="{DFF06F11-F980-4169-A358-88F6E0791793}" srcOrd="5" destOrd="0" presId="urn:microsoft.com/office/officeart/2018/5/layout/IconLeafLabelList"/>
    <dgm:cxn modelId="{D650C3F6-C728-4867-BA91-6CAA0B092CD0}" type="presParOf" srcId="{F1AE84E0-AB2E-4849-9B79-5EFE4B682770}" destId="{01497F78-ECC8-49E2-94C2-DAFCA050BD56}" srcOrd="6" destOrd="0" presId="urn:microsoft.com/office/officeart/2018/5/layout/IconLeafLabelList"/>
    <dgm:cxn modelId="{3CAB3B25-0420-4E6E-B5FC-E4F1FA2AF0AE}" type="presParOf" srcId="{01497F78-ECC8-49E2-94C2-DAFCA050BD56}" destId="{E8DEEC7F-B56A-44BD-8349-A01D8787085C}" srcOrd="0" destOrd="0" presId="urn:microsoft.com/office/officeart/2018/5/layout/IconLeafLabelList"/>
    <dgm:cxn modelId="{98FE9A54-3AE1-4DA6-BB66-83347890416E}" type="presParOf" srcId="{01497F78-ECC8-49E2-94C2-DAFCA050BD56}" destId="{7E1B0286-9B36-44C3-A19A-931D5E96A7F8}" srcOrd="1" destOrd="0" presId="urn:microsoft.com/office/officeart/2018/5/layout/IconLeafLabelList"/>
    <dgm:cxn modelId="{463EDE47-CA54-4391-AB15-68054D72D3E6}" type="presParOf" srcId="{01497F78-ECC8-49E2-94C2-DAFCA050BD56}" destId="{8E2888FB-7745-43EF-8D49-E0B8088698C7}" srcOrd="2" destOrd="0" presId="urn:microsoft.com/office/officeart/2018/5/layout/IconLeafLabelList"/>
    <dgm:cxn modelId="{E3009AFF-4F71-4601-85D2-BE745A0D9CAD}" type="presParOf" srcId="{01497F78-ECC8-49E2-94C2-DAFCA050BD56}" destId="{56A13961-6CAA-4EF6-A164-42DF2C931818}"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A61B91-1228-4949-BB68-BBE92DD16923}"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6040CDC2-67CC-474A-833C-87F627F0235C}">
      <dgm:prSet/>
      <dgm:spPr/>
      <dgm:t>
        <a:bodyPr/>
        <a:lstStyle/>
        <a:p>
          <a:r>
            <a:rPr lang="en-US"/>
            <a:t>Agent inside perimeter, do you rebuild constantly?</a:t>
          </a:r>
        </a:p>
      </dgm:t>
    </dgm:pt>
    <dgm:pt modelId="{EA143627-609F-4691-988F-601C11C54942}" type="parTrans" cxnId="{FEB2A1DD-9F71-4416-B1D6-17ECF5ECE03E}">
      <dgm:prSet/>
      <dgm:spPr/>
      <dgm:t>
        <a:bodyPr/>
        <a:lstStyle/>
        <a:p>
          <a:endParaRPr lang="en-US"/>
        </a:p>
      </dgm:t>
    </dgm:pt>
    <dgm:pt modelId="{F695C6C5-5E2D-4A46-8ACF-5767DF63959B}" type="sibTrans" cxnId="{FEB2A1DD-9F71-4416-B1D6-17ECF5ECE03E}">
      <dgm:prSet/>
      <dgm:spPr/>
      <dgm:t>
        <a:bodyPr/>
        <a:lstStyle/>
        <a:p>
          <a:endParaRPr lang="en-US"/>
        </a:p>
      </dgm:t>
    </dgm:pt>
    <dgm:pt modelId="{314B517E-9BFF-40DD-9271-C8540460C61B}">
      <dgm:prSet/>
      <dgm:spPr/>
      <dgm:t>
        <a:bodyPr/>
        <a:lstStyle/>
        <a:p>
          <a:r>
            <a:rPr lang="en-US"/>
            <a:t>What access does it have?</a:t>
          </a:r>
        </a:p>
      </dgm:t>
    </dgm:pt>
    <dgm:pt modelId="{EDD43D5D-1FF3-471D-B407-91765FC25763}" type="parTrans" cxnId="{B9CE94E4-2415-4FFC-9445-055DF889A9AF}">
      <dgm:prSet/>
      <dgm:spPr/>
      <dgm:t>
        <a:bodyPr/>
        <a:lstStyle/>
        <a:p>
          <a:endParaRPr lang="en-US"/>
        </a:p>
      </dgm:t>
    </dgm:pt>
    <dgm:pt modelId="{9DFB50B1-162F-43B9-BCAD-C8E0A127FAC8}" type="sibTrans" cxnId="{B9CE94E4-2415-4FFC-9445-055DF889A9AF}">
      <dgm:prSet/>
      <dgm:spPr/>
      <dgm:t>
        <a:bodyPr/>
        <a:lstStyle/>
        <a:p>
          <a:endParaRPr lang="en-US"/>
        </a:p>
      </dgm:t>
    </dgm:pt>
    <dgm:pt modelId="{9EF9F217-59AB-4DAF-89C5-72BD70098245}">
      <dgm:prSet/>
      <dgm:spPr/>
      <dgm:t>
        <a:bodyPr/>
        <a:lstStyle/>
        <a:p>
          <a:r>
            <a:rPr lang="en-US"/>
            <a:t>Remote code execution inside the perimeter as a service</a:t>
          </a:r>
        </a:p>
      </dgm:t>
    </dgm:pt>
    <dgm:pt modelId="{8FF6FE46-F38E-430F-8AF6-6C7413F9B82F}" type="parTrans" cxnId="{D0E00C63-80EC-4AC4-83B5-FF9C80070D35}">
      <dgm:prSet/>
      <dgm:spPr/>
      <dgm:t>
        <a:bodyPr/>
        <a:lstStyle/>
        <a:p>
          <a:endParaRPr lang="en-US"/>
        </a:p>
      </dgm:t>
    </dgm:pt>
    <dgm:pt modelId="{FDE63262-3772-4022-AF4D-0573CCAA4043}" type="sibTrans" cxnId="{D0E00C63-80EC-4AC4-83B5-FF9C80070D35}">
      <dgm:prSet/>
      <dgm:spPr/>
      <dgm:t>
        <a:bodyPr/>
        <a:lstStyle/>
        <a:p>
          <a:endParaRPr lang="en-US"/>
        </a:p>
      </dgm:t>
    </dgm:pt>
    <dgm:pt modelId="{0782D39A-CA3E-8A46-A3BA-E4EC86A5D6DD}" type="pres">
      <dgm:prSet presAssocID="{4CA61B91-1228-4949-BB68-BBE92DD16923}" presName="vert0" presStyleCnt="0">
        <dgm:presLayoutVars>
          <dgm:dir/>
          <dgm:animOne val="branch"/>
          <dgm:animLvl val="lvl"/>
        </dgm:presLayoutVars>
      </dgm:prSet>
      <dgm:spPr/>
    </dgm:pt>
    <dgm:pt modelId="{85854119-4905-CD4D-BEA0-C29DBD16A106}" type="pres">
      <dgm:prSet presAssocID="{6040CDC2-67CC-474A-833C-87F627F0235C}" presName="thickLine" presStyleLbl="alignNode1" presStyleIdx="0" presStyleCnt="3"/>
      <dgm:spPr/>
    </dgm:pt>
    <dgm:pt modelId="{2C3D8F0C-AF26-5642-AF6D-DEC46111A03E}" type="pres">
      <dgm:prSet presAssocID="{6040CDC2-67CC-474A-833C-87F627F0235C}" presName="horz1" presStyleCnt="0"/>
      <dgm:spPr/>
    </dgm:pt>
    <dgm:pt modelId="{79869AEA-112C-2542-9D7C-528C0C02E746}" type="pres">
      <dgm:prSet presAssocID="{6040CDC2-67CC-474A-833C-87F627F0235C}" presName="tx1" presStyleLbl="revTx" presStyleIdx="0" presStyleCnt="3"/>
      <dgm:spPr/>
    </dgm:pt>
    <dgm:pt modelId="{35FC8879-917E-1943-93C9-DDFB17125FB8}" type="pres">
      <dgm:prSet presAssocID="{6040CDC2-67CC-474A-833C-87F627F0235C}" presName="vert1" presStyleCnt="0"/>
      <dgm:spPr/>
    </dgm:pt>
    <dgm:pt modelId="{483F7292-53E7-1C43-8F67-F453AC09B73E}" type="pres">
      <dgm:prSet presAssocID="{314B517E-9BFF-40DD-9271-C8540460C61B}" presName="thickLine" presStyleLbl="alignNode1" presStyleIdx="1" presStyleCnt="3"/>
      <dgm:spPr/>
    </dgm:pt>
    <dgm:pt modelId="{D8ACE8EA-5E1E-6E43-94A3-55BA167403C8}" type="pres">
      <dgm:prSet presAssocID="{314B517E-9BFF-40DD-9271-C8540460C61B}" presName="horz1" presStyleCnt="0"/>
      <dgm:spPr/>
    </dgm:pt>
    <dgm:pt modelId="{4CE63193-E493-0643-AA82-59C5010F45EB}" type="pres">
      <dgm:prSet presAssocID="{314B517E-9BFF-40DD-9271-C8540460C61B}" presName="tx1" presStyleLbl="revTx" presStyleIdx="1" presStyleCnt="3"/>
      <dgm:spPr/>
    </dgm:pt>
    <dgm:pt modelId="{58697706-2D3F-5040-BC31-F70D851B6272}" type="pres">
      <dgm:prSet presAssocID="{314B517E-9BFF-40DD-9271-C8540460C61B}" presName="vert1" presStyleCnt="0"/>
      <dgm:spPr/>
    </dgm:pt>
    <dgm:pt modelId="{4C44264F-F841-C841-947C-33A038743304}" type="pres">
      <dgm:prSet presAssocID="{9EF9F217-59AB-4DAF-89C5-72BD70098245}" presName="thickLine" presStyleLbl="alignNode1" presStyleIdx="2" presStyleCnt="3"/>
      <dgm:spPr/>
    </dgm:pt>
    <dgm:pt modelId="{1DF77F7E-2F66-AF4A-95E6-92AA80267530}" type="pres">
      <dgm:prSet presAssocID="{9EF9F217-59AB-4DAF-89C5-72BD70098245}" presName="horz1" presStyleCnt="0"/>
      <dgm:spPr/>
    </dgm:pt>
    <dgm:pt modelId="{983EBCCF-DBAC-5D4A-912A-C0D83A63A664}" type="pres">
      <dgm:prSet presAssocID="{9EF9F217-59AB-4DAF-89C5-72BD70098245}" presName="tx1" presStyleLbl="revTx" presStyleIdx="2" presStyleCnt="3"/>
      <dgm:spPr/>
    </dgm:pt>
    <dgm:pt modelId="{F1811045-3EFB-DA40-8B91-C6B225C65197}" type="pres">
      <dgm:prSet presAssocID="{9EF9F217-59AB-4DAF-89C5-72BD70098245}" presName="vert1" presStyleCnt="0"/>
      <dgm:spPr/>
    </dgm:pt>
  </dgm:ptLst>
  <dgm:cxnLst>
    <dgm:cxn modelId="{432D2927-22C5-D644-98BC-3D895B6A2866}" type="presOf" srcId="{4CA61B91-1228-4949-BB68-BBE92DD16923}" destId="{0782D39A-CA3E-8A46-A3BA-E4EC86A5D6DD}" srcOrd="0" destOrd="0" presId="urn:microsoft.com/office/officeart/2008/layout/LinedList"/>
    <dgm:cxn modelId="{D0E00C63-80EC-4AC4-83B5-FF9C80070D35}" srcId="{4CA61B91-1228-4949-BB68-BBE92DD16923}" destId="{9EF9F217-59AB-4DAF-89C5-72BD70098245}" srcOrd="2" destOrd="0" parTransId="{8FF6FE46-F38E-430F-8AF6-6C7413F9B82F}" sibTransId="{FDE63262-3772-4022-AF4D-0573CCAA4043}"/>
    <dgm:cxn modelId="{F922D6A0-4CFD-8F4D-BBCC-E8F501C263B1}" type="presOf" srcId="{6040CDC2-67CC-474A-833C-87F627F0235C}" destId="{79869AEA-112C-2542-9D7C-528C0C02E746}" srcOrd="0" destOrd="0" presId="urn:microsoft.com/office/officeart/2008/layout/LinedList"/>
    <dgm:cxn modelId="{AC3532A9-B3D4-074A-8556-27943D20C3D7}" type="presOf" srcId="{314B517E-9BFF-40DD-9271-C8540460C61B}" destId="{4CE63193-E493-0643-AA82-59C5010F45EB}" srcOrd="0" destOrd="0" presId="urn:microsoft.com/office/officeart/2008/layout/LinedList"/>
    <dgm:cxn modelId="{B4A85CB0-21FE-714A-856C-A3ADFA1012F8}" type="presOf" srcId="{9EF9F217-59AB-4DAF-89C5-72BD70098245}" destId="{983EBCCF-DBAC-5D4A-912A-C0D83A63A664}" srcOrd="0" destOrd="0" presId="urn:microsoft.com/office/officeart/2008/layout/LinedList"/>
    <dgm:cxn modelId="{FEB2A1DD-9F71-4416-B1D6-17ECF5ECE03E}" srcId="{4CA61B91-1228-4949-BB68-BBE92DD16923}" destId="{6040CDC2-67CC-474A-833C-87F627F0235C}" srcOrd="0" destOrd="0" parTransId="{EA143627-609F-4691-988F-601C11C54942}" sibTransId="{F695C6C5-5E2D-4A46-8ACF-5767DF63959B}"/>
    <dgm:cxn modelId="{B9CE94E4-2415-4FFC-9445-055DF889A9AF}" srcId="{4CA61B91-1228-4949-BB68-BBE92DD16923}" destId="{314B517E-9BFF-40DD-9271-C8540460C61B}" srcOrd="1" destOrd="0" parTransId="{EDD43D5D-1FF3-471D-B407-91765FC25763}" sibTransId="{9DFB50B1-162F-43B9-BCAD-C8E0A127FAC8}"/>
    <dgm:cxn modelId="{A9AB7C20-08DD-AB4D-B000-3EE5DE2C5C07}" type="presParOf" srcId="{0782D39A-CA3E-8A46-A3BA-E4EC86A5D6DD}" destId="{85854119-4905-CD4D-BEA0-C29DBD16A106}" srcOrd="0" destOrd="0" presId="urn:microsoft.com/office/officeart/2008/layout/LinedList"/>
    <dgm:cxn modelId="{5F2EE4D5-1CD4-0A45-8BA8-22B2AB792C14}" type="presParOf" srcId="{0782D39A-CA3E-8A46-A3BA-E4EC86A5D6DD}" destId="{2C3D8F0C-AF26-5642-AF6D-DEC46111A03E}" srcOrd="1" destOrd="0" presId="urn:microsoft.com/office/officeart/2008/layout/LinedList"/>
    <dgm:cxn modelId="{87C519D5-E185-0C46-96BF-3BD87A004EAD}" type="presParOf" srcId="{2C3D8F0C-AF26-5642-AF6D-DEC46111A03E}" destId="{79869AEA-112C-2542-9D7C-528C0C02E746}" srcOrd="0" destOrd="0" presId="urn:microsoft.com/office/officeart/2008/layout/LinedList"/>
    <dgm:cxn modelId="{F29243AF-9DAC-A145-93E8-800E94B88699}" type="presParOf" srcId="{2C3D8F0C-AF26-5642-AF6D-DEC46111A03E}" destId="{35FC8879-917E-1943-93C9-DDFB17125FB8}" srcOrd="1" destOrd="0" presId="urn:microsoft.com/office/officeart/2008/layout/LinedList"/>
    <dgm:cxn modelId="{6C49BFBD-538C-C440-A8DE-009D712E3B7B}" type="presParOf" srcId="{0782D39A-CA3E-8A46-A3BA-E4EC86A5D6DD}" destId="{483F7292-53E7-1C43-8F67-F453AC09B73E}" srcOrd="2" destOrd="0" presId="urn:microsoft.com/office/officeart/2008/layout/LinedList"/>
    <dgm:cxn modelId="{819E42C0-BED8-0845-980F-9199AE39455A}" type="presParOf" srcId="{0782D39A-CA3E-8A46-A3BA-E4EC86A5D6DD}" destId="{D8ACE8EA-5E1E-6E43-94A3-55BA167403C8}" srcOrd="3" destOrd="0" presId="urn:microsoft.com/office/officeart/2008/layout/LinedList"/>
    <dgm:cxn modelId="{03567221-6177-3246-8422-69C95018BC91}" type="presParOf" srcId="{D8ACE8EA-5E1E-6E43-94A3-55BA167403C8}" destId="{4CE63193-E493-0643-AA82-59C5010F45EB}" srcOrd="0" destOrd="0" presId="urn:microsoft.com/office/officeart/2008/layout/LinedList"/>
    <dgm:cxn modelId="{EF572533-4E1E-E046-9BCA-CF3430BFF764}" type="presParOf" srcId="{D8ACE8EA-5E1E-6E43-94A3-55BA167403C8}" destId="{58697706-2D3F-5040-BC31-F70D851B6272}" srcOrd="1" destOrd="0" presId="urn:microsoft.com/office/officeart/2008/layout/LinedList"/>
    <dgm:cxn modelId="{4A4ADCD1-66DE-C74A-AA91-959CF0B0C223}" type="presParOf" srcId="{0782D39A-CA3E-8A46-A3BA-E4EC86A5D6DD}" destId="{4C44264F-F841-C841-947C-33A038743304}" srcOrd="4" destOrd="0" presId="urn:microsoft.com/office/officeart/2008/layout/LinedList"/>
    <dgm:cxn modelId="{7DF76BBE-29B3-4B47-9648-D124F2DD2A19}" type="presParOf" srcId="{0782D39A-CA3E-8A46-A3BA-E4EC86A5D6DD}" destId="{1DF77F7E-2F66-AF4A-95E6-92AA80267530}" srcOrd="5" destOrd="0" presId="urn:microsoft.com/office/officeart/2008/layout/LinedList"/>
    <dgm:cxn modelId="{3037F5E6-F9D3-8D42-AB73-C381418ADFE3}" type="presParOf" srcId="{1DF77F7E-2F66-AF4A-95E6-92AA80267530}" destId="{983EBCCF-DBAC-5D4A-912A-C0D83A63A664}" srcOrd="0" destOrd="0" presId="urn:microsoft.com/office/officeart/2008/layout/LinedList"/>
    <dgm:cxn modelId="{123AF72A-638D-534A-9C44-13DB5C34968F}" type="presParOf" srcId="{1DF77F7E-2F66-AF4A-95E6-92AA80267530}" destId="{F1811045-3EFB-DA40-8B91-C6B225C65197}"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70FF98-F4E2-40DE-876C-3E96389F2621}"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C36D8C3-E64F-45A0-B4E0-DEF93EAED8F1}">
      <dgm:prSet/>
      <dgm:spPr/>
      <dgm:t>
        <a:bodyPr/>
        <a:lstStyle/>
        <a:p>
          <a:pPr>
            <a:defRPr b="1"/>
          </a:pPr>
          <a:r>
            <a:rPr lang="en-US"/>
            <a:t>The amount developers need to consider is increasing</a:t>
          </a:r>
        </a:p>
      </dgm:t>
    </dgm:pt>
    <dgm:pt modelId="{9BCE1D5E-9BC8-4B02-9E7D-A42D376599B2}" type="parTrans" cxnId="{82EB837A-D7B9-4CF6-B656-2817E660B05B}">
      <dgm:prSet/>
      <dgm:spPr/>
      <dgm:t>
        <a:bodyPr/>
        <a:lstStyle/>
        <a:p>
          <a:endParaRPr lang="en-US"/>
        </a:p>
      </dgm:t>
    </dgm:pt>
    <dgm:pt modelId="{E28D9111-3121-4354-870E-0849A3697936}" type="sibTrans" cxnId="{82EB837A-D7B9-4CF6-B656-2817E660B05B}">
      <dgm:prSet/>
      <dgm:spPr/>
      <dgm:t>
        <a:bodyPr/>
        <a:lstStyle/>
        <a:p>
          <a:endParaRPr lang="en-US"/>
        </a:p>
      </dgm:t>
    </dgm:pt>
    <dgm:pt modelId="{3753F2EB-4ABD-48C2-BDC7-FA2FE7074141}">
      <dgm:prSet/>
      <dgm:spPr/>
      <dgm:t>
        <a:bodyPr/>
        <a:lstStyle/>
        <a:p>
          <a:r>
            <a:rPr lang="en-US"/>
            <a:t>They will never have the same depth as a dedicated operations, SRE or security team</a:t>
          </a:r>
        </a:p>
      </dgm:t>
    </dgm:pt>
    <dgm:pt modelId="{7BC324E1-BD5F-44D5-AB2F-D91DB8BDD5DE}" type="parTrans" cxnId="{F8FB031F-4105-41C9-B984-9822B8DB4AFF}">
      <dgm:prSet/>
      <dgm:spPr/>
      <dgm:t>
        <a:bodyPr/>
        <a:lstStyle/>
        <a:p>
          <a:endParaRPr lang="en-US"/>
        </a:p>
      </dgm:t>
    </dgm:pt>
    <dgm:pt modelId="{93562442-62A2-4DE3-943F-140A52EA48D8}" type="sibTrans" cxnId="{F8FB031F-4105-41C9-B984-9822B8DB4AFF}">
      <dgm:prSet/>
      <dgm:spPr/>
      <dgm:t>
        <a:bodyPr/>
        <a:lstStyle/>
        <a:p>
          <a:endParaRPr lang="en-US"/>
        </a:p>
      </dgm:t>
    </dgm:pt>
    <dgm:pt modelId="{568F6865-933B-4CD5-854E-556AD710BB74}">
      <dgm:prSet/>
      <dgm:spPr/>
      <dgm:t>
        <a:bodyPr/>
        <a:lstStyle/>
        <a:p>
          <a:pPr>
            <a:defRPr b="1"/>
          </a:pPr>
          <a:r>
            <a:rPr lang="en-US"/>
            <a:t>Serverless moves these concerns into the platform</a:t>
          </a:r>
        </a:p>
      </dgm:t>
    </dgm:pt>
    <dgm:pt modelId="{85AE70DC-2925-40DE-81FF-176EC6E7C188}" type="parTrans" cxnId="{20609AFF-D163-47A2-8D64-3190E89C5AA1}">
      <dgm:prSet/>
      <dgm:spPr/>
      <dgm:t>
        <a:bodyPr/>
        <a:lstStyle/>
        <a:p>
          <a:endParaRPr lang="en-US"/>
        </a:p>
      </dgm:t>
    </dgm:pt>
    <dgm:pt modelId="{15DCF329-BF0A-4442-B25D-AE2D1BDF2427}" type="sibTrans" cxnId="{20609AFF-D163-47A2-8D64-3190E89C5AA1}">
      <dgm:prSet/>
      <dgm:spPr/>
      <dgm:t>
        <a:bodyPr/>
        <a:lstStyle/>
        <a:p>
          <a:endParaRPr lang="en-US"/>
        </a:p>
      </dgm:t>
    </dgm:pt>
    <dgm:pt modelId="{7820CACD-04E2-4F9F-9C36-9B7AD2B735DE}">
      <dgm:prSet/>
      <dgm:spPr/>
      <dgm:t>
        <a:bodyPr/>
        <a:lstStyle/>
        <a:p>
          <a:r>
            <a:rPr lang="en-US"/>
            <a:t>We want the platform to do more, they have the dedicated experts to do that</a:t>
          </a:r>
        </a:p>
      </dgm:t>
    </dgm:pt>
    <dgm:pt modelId="{E9187E7D-04BE-4BCD-9B35-2AA9C2C7B428}" type="parTrans" cxnId="{73345E58-1384-43BF-9E47-03B9E6C5B308}">
      <dgm:prSet/>
      <dgm:spPr/>
      <dgm:t>
        <a:bodyPr/>
        <a:lstStyle/>
        <a:p>
          <a:endParaRPr lang="en-US"/>
        </a:p>
      </dgm:t>
    </dgm:pt>
    <dgm:pt modelId="{14842748-1710-4238-847E-621358AB719E}" type="sibTrans" cxnId="{73345E58-1384-43BF-9E47-03B9E6C5B308}">
      <dgm:prSet/>
      <dgm:spPr/>
      <dgm:t>
        <a:bodyPr/>
        <a:lstStyle/>
        <a:p>
          <a:endParaRPr lang="en-US"/>
        </a:p>
      </dgm:t>
    </dgm:pt>
    <dgm:pt modelId="{408F6CDF-D0AD-4354-B261-345A259D1480}" type="pres">
      <dgm:prSet presAssocID="{1670FF98-F4E2-40DE-876C-3E96389F2621}" presName="root" presStyleCnt="0">
        <dgm:presLayoutVars>
          <dgm:dir/>
          <dgm:resizeHandles val="exact"/>
        </dgm:presLayoutVars>
      </dgm:prSet>
      <dgm:spPr/>
    </dgm:pt>
    <dgm:pt modelId="{77F7FC1D-0F6E-4316-9AAA-35DB8FEF4BF5}" type="pres">
      <dgm:prSet presAssocID="{1C36D8C3-E64F-45A0-B4E0-DEF93EAED8F1}" presName="compNode" presStyleCnt="0"/>
      <dgm:spPr/>
    </dgm:pt>
    <dgm:pt modelId="{78A3F7DE-6C2C-474F-AFD0-F8CE3C47F09D}" type="pres">
      <dgm:prSet presAssocID="{1C36D8C3-E64F-45A0-B4E0-DEF93EAED8F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nching Diagram"/>
        </a:ext>
      </dgm:extLst>
    </dgm:pt>
    <dgm:pt modelId="{9C8A891B-FD1F-4315-8C25-EAD887DCAB80}" type="pres">
      <dgm:prSet presAssocID="{1C36D8C3-E64F-45A0-B4E0-DEF93EAED8F1}" presName="iconSpace" presStyleCnt="0"/>
      <dgm:spPr/>
    </dgm:pt>
    <dgm:pt modelId="{BF93F94C-C972-409B-878F-2A86D9D96370}" type="pres">
      <dgm:prSet presAssocID="{1C36D8C3-E64F-45A0-B4E0-DEF93EAED8F1}" presName="parTx" presStyleLbl="revTx" presStyleIdx="0" presStyleCnt="4">
        <dgm:presLayoutVars>
          <dgm:chMax val="0"/>
          <dgm:chPref val="0"/>
        </dgm:presLayoutVars>
      </dgm:prSet>
      <dgm:spPr/>
    </dgm:pt>
    <dgm:pt modelId="{AA07A6BD-1CED-4D55-81FE-E180CF3F1D1A}" type="pres">
      <dgm:prSet presAssocID="{1C36D8C3-E64F-45A0-B4E0-DEF93EAED8F1}" presName="txSpace" presStyleCnt="0"/>
      <dgm:spPr/>
    </dgm:pt>
    <dgm:pt modelId="{9039535D-26E5-4004-BCE4-248FE3C3E35B}" type="pres">
      <dgm:prSet presAssocID="{1C36D8C3-E64F-45A0-B4E0-DEF93EAED8F1}" presName="desTx" presStyleLbl="revTx" presStyleIdx="1" presStyleCnt="4">
        <dgm:presLayoutVars/>
      </dgm:prSet>
      <dgm:spPr/>
    </dgm:pt>
    <dgm:pt modelId="{BCECDFBA-4D0F-48EB-ABE8-E3F29BB16CC2}" type="pres">
      <dgm:prSet presAssocID="{E28D9111-3121-4354-870E-0849A3697936}" presName="sibTrans" presStyleCnt="0"/>
      <dgm:spPr/>
    </dgm:pt>
    <dgm:pt modelId="{DF534BEB-EF4C-4F2D-AC0D-0610D393A641}" type="pres">
      <dgm:prSet presAssocID="{568F6865-933B-4CD5-854E-556AD710BB74}" presName="compNode" presStyleCnt="0"/>
      <dgm:spPr/>
    </dgm:pt>
    <dgm:pt modelId="{D718F9F7-4D22-475B-BF8E-32236CA33F67}" type="pres">
      <dgm:prSet presAssocID="{568F6865-933B-4CD5-854E-556AD710BB7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379D2546-0E61-4AF3-898B-2DD4F6778E2B}" type="pres">
      <dgm:prSet presAssocID="{568F6865-933B-4CD5-854E-556AD710BB74}" presName="iconSpace" presStyleCnt="0"/>
      <dgm:spPr/>
    </dgm:pt>
    <dgm:pt modelId="{8A011EAA-4FA2-4A28-AC68-772727724AA4}" type="pres">
      <dgm:prSet presAssocID="{568F6865-933B-4CD5-854E-556AD710BB74}" presName="parTx" presStyleLbl="revTx" presStyleIdx="2" presStyleCnt="4">
        <dgm:presLayoutVars>
          <dgm:chMax val="0"/>
          <dgm:chPref val="0"/>
        </dgm:presLayoutVars>
      </dgm:prSet>
      <dgm:spPr/>
    </dgm:pt>
    <dgm:pt modelId="{7FFC4644-B2B8-4FA8-96C6-C101AA476658}" type="pres">
      <dgm:prSet presAssocID="{568F6865-933B-4CD5-854E-556AD710BB74}" presName="txSpace" presStyleCnt="0"/>
      <dgm:spPr/>
    </dgm:pt>
    <dgm:pt modelId="{83ECE226-4A75-4AED-BFD2-1264A3AA305A}" type="pres">
      <dgm:prSet presAssocID="{568F6865-933B-4CD5-854E-556AD710BB74}" presName="desTx" presStyleLbl="revTx" presStyleIdx="3" presStyleCnt="4">
        <dgm:presLayoutVars/>
      </dgm:prSet>
      <dgm:spPr/>
    </dgm:pt>
  </dgm:ptLst>
  <dgm:cxnLst>
    <dgm:cxn modelId="{F8FB031F-4105-41C9-B984-9822B8DB4AFF}" srcId="{1C36D8C3-E64F-45A0-B4E0-DEF93EAED8F1}" destId="{3753F2EB-4ABD-48C2-BDC7-FA2FE7074141}" srcOrd="0" destOrd="0" parTransId="{7BC324E1-BD5F-44D5-AB2F-D91DB8BDD5DE}" sibTransId="{93562442-62A2-4DE3-943F-140A52EA48D8}"/>
    <dgm:cxn modelId="{26184643-1896-4908-8F73-6168F144FF6F}" type="presOf" srcId="{1670FF98-F4E2-40DE-876C-3E96389F2621}" destId="{408F6CDF-D0AD-4354-B261-345A259D1480}" srcOrd="0" destOrd="0" presId="urn:microsoft.com/office/officeart/2018/2/layout/IconLabelDescriptionList"/>
    <dgm:cxn modelId="{73345E58-1384-43BF-9E47-03B9E6C5B308}" srcId="{568F6865-933B-4CD5-854E-556AD710BB74}" destId="{7820CACD-04E2-4F9F-9C36-9B7AD2B735DE}" srcOrd="0" destOrd="0" parTransId="{E9187E7D-04BE-4BCD-9B35-2AA9C2C7B428}" sibTransId="{14842748-1710-4238-847E-621358AB719E}"/>
    <dgm:cxn modelId="{82EB837A-D7B9-4CF6-B656-2817E660B05B}" srcId="{1670FF98-F4E2-40DE-876C-3E96389F2621}" destId="{1C36D8C3-E64F-45A0-B4E0-DEF93EAED8F1}" srcOrd="0" destOrd="0" parTransId="{9BCE1D5E-9BC8-4B02-9E7D-A42D376599B2}" sibTransId="{E28D9111-3121-4354-870E-0849A3697936}"/>
    <dgm:cxn modelId="{9C461E8F-54B3-4EAD-8841-1E4891A67176}" type="presOf" srcId="{568F6865-933B-4CD5-854E-556AD710BB74}" destId="{8A011EAA-4FA2-4A28-AC68-772727724AA4}" srcOrd="0" destOrd="0" presId="urn:microsoft.com/office/officeart/2018/2/layout/IconLabelDescriptionList"/>
    <dgm:cxn modelId="{94E59AA6-3F8C-410E-88CE-5833D16A4601}" type="presOf" srcId="{3753F2EB-4ABD-48C2-BDC7-FA2FE7074141}" destId="{9039535D-26E5-4004-BCE4-248FE3C3E35B}" srcOrd="0" destOrd="0" presId="urn:microsoft.com/office/officeart/2018/2/layout/IconLabelDescriptionList"/>
    <dgm:cxn modelId="{2E52EAB1-5656-4257-8E23-A7F8B20ADA83}" type="presOf" srcId="{1C36D8C3-E64F-45A0-B4E0-DEF93EAED8F1}" destId="{BF93F94C-C972-409B-878F-2A86D9D96370}" srcOrd="0" destOrd="0" presId="urn:microsoft.com/office/officeart/2018/2/layout/IconLabelDescriptionList"/>
    <dgm:cxn modelId="{52F275E3-ED63-44A6-9A97-BEA6C47BE45C}" type="presOf" srcId="{7820CACD-04E2-4F9F-9C36-9B7AD2B735DE}" destId="{83ECE226-4A75-4AED-BFD2-1264A3AA305A}" srcOrd="0" destOrd="0" presId="urn:microsoft.com/office/officeart/2018/2/layout/IconLabelDescriptionList"/>
    <dgm:cxn modelId="{20609AFF-D163-47A2-8D64-3190E89C5AA1}" srcId="{1670FF98-F4E2-40DE-876C-3E96389F2621}" destId="{568F6865-933B-4CD5-854E-556AD710BB74}" srcOrd="1" destOrd="0" parTransId="{85AE70DC-2925-40DE-81FF-176EC6E7C188}" sibTransId="{15DCF329-BF0A-4442-B25D-AE2D1BDF2427}"/>
    <dgm:cxn modelId="{1CE76A45-03E3-47AC-819F-1E4E95B07628}" type="presParOf" srcId="{408F6CDF-D0AD-4354-B261-345A259D1480}" destId="{77F7FC1D-0F6E-4316-9AAA-35DB8FEF4BF5}" srcOrd="0" destOrd="0" presId="urn:microsoft.com/office/officeart/2018/2/layout/IconLabelDescriptionList"/>
    <dgm:cxn modelId="{0B8031B5-BAF7-4D70-AB28-2E652E8AB7D1}" type="presParOf" srcId="{77F7FC1D-0F6E-4316-9AAA-35DB8FEF4BF5}" destId="{78A3F7DE-6C2C-474F-AFD0-F8CE3C47F09D}" srcOrd="0" destOrd="0" presId="urn:microsoft.com/office/officeart/2018/2/layout/IconLabelDescriptionList"/>
    <dgm:cxn modelId="{0A4F9261-EDDA-4F31-B471-0A283EE19FE1}" type="presParOf" srcId="{77F7FC1D-0F6E-4316-9AAA-35DB8FEF4BF5}" destId="{9C8A891B-FD1F-4315-8C25-EAD887DCAB80}" srcOrd="1" destOrd="0" presId="urn:microsoft.com/office/officeart/2018/2/layout/IconLabelDescriptionList"/>
    <dgm:cxn modelId="{792C7983-25EB-4A7C-995C-0978611831EF}" type="presParOf" srcId="{77F7FC1D-0F6E-4316-9AAA-35DB8FEF4BF5}" destId="{BF93F94C-C972-409B-878F-2A86D9D96370}" srcOrd="2" destOrd="0" presId="urn:microsoft.com/office/officeart/2018/2/layout/IconLabelDescriptionList"/>
    <dgm:cxn modelId="{B397B807-2FF9-44F9-8E80-BA05C2B48336}" type="presParOf" srcId="{77F7FC1D-0F6E-4316-9AAA-35DB8FEF4BF5}" destId="{AA07A6BD-1CED-4D55-81FE-E180CF3F1D1A}" srcOrd="3" destOrd="0" presId="urn:microsoft.com/office/officeart/2018/2/layout/IconLabelDescriptionList"/>
    <dgm:cxn modelId="{586B083C-6039-4A27-88EE-1320946E7F7B}" type="presParOf" srcId="{77F7FC1D-0F6E-4316-9AAA-35DB8FEF4BF5}" destId="{9039535D-26E5-4004-BCE4-248FE3C3E35B}" srcOrd="4" destOrd="0" presId="urn:microsoft.com/office/officeart/2018/2/layout/IconLabelDescriptionList"/>
    <dgm:cxn modelId="{190CE654-42FF-4C6F-A828-29C0E4BD075C}" type="presParOf" srcId="{408F6CDF-D0AD-4354-B261-345A259D1480}" destId="{BCECDFBA-4D0F-48EB-ABE8-E3F29BB16CC2}" srcOrd="1" destOrd="0" presId="urn:microsoft.com/office/officeart/2018/2/layout/IconLabelDescriptionList"/>
    <dgm:cxn modelId="{0B2B4BE0-5F91-4AD4-B688-E313AEED10E0}" type="presParOf" srcId="{408F6CDF-D0AD-4354-B261-345A259D1480}" destId="{DF534BEB-EF4C-4F2D-AC0D-0610D393A641}" srcOrd="2" destOrd="0" presId="urn:microsoft.com/office/officeart/2018/2/layout/IconLabelDescriptionList"/>
    <dgm:cxn modelId="{05A0F7D2-0A52-43FB-852D-2A6759A63471}" type="presParOf" srcId="{DF534BEB-EF4C-4F2D-AC0D-0610D393A641}" destId="{D718F9F7-4D22-475B-BF8E-32236CA33F67}" srcOrd="0" destOrd="0" presId="urn:microsoft.com/office/officeart/2018/2/layout/IconLabelDescriptionList"/>
    <dgm:cxn modelId="{05F798A4-D109-433D-B533-9059AD7501C3}" type="presParOf" srcId="{DF534BEB-EF4C-4F2D-AC0D-0610D393A641}" destId="{379D2546-0E61-4AF3-898B-2DD4F6778E2B}" srcOrd="1" destOrd="0" presId="urn:microsoft.com/office/officeart/2018/2/layout/IconLabelDescriptionList"/>
    <dgm:cxn modelId="{8F101062-A634-45C3-A6CD-9149BEEBDA4C}" type="presParOf" srcId="{DF534BEB-EF4C-4F2D-AC0D-0610D393A641}" destId="{8A011EAA-4FA2-4A28-AC68-772727724AA4}" srcOrd="2" destOrd="0" presId="urn:microsoft.com/office/officeart/2018/2/layout/IconLabelDescriptionList"/>
    <dgm:cxn modelId="{766C7088-8C19-4046-8B37-A7F906366938}" type="presParOf" srcId="{DF534BEB-EF4C-4F2D-AC0D-0610D393A641}" destId="{7FFC4644-B2B8-4FA8-96C6-C101AA476658}" srcOrd="3" destOrd="0" presId="urn:microsoft.com/office/officeart/2018/2/layout/IconLabelDescriptionList"/>
    <dgm:cxn modelId="{851F5B78-1695-48F6-9069-5B634B2AD5C2}" type="presParOf" srcId="{DF534BEB-EF4C-4F2D-AC0D-0610D393A641}" destId="{83ECE226-4A75-4AED-BFD2-1264A3AA305A}"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28C7E-F649-48A7-AB43-36C4B164A449}">
      <dsp:nvSpPr>
        <dsp:cNvPr id="0" name=""/>
        <dsp:cNvSpPr/>
      </dsp:nvSpPr>
      <dsp:spPr>
        <a:xfrm>
          <a:off x="973190" y="986724"/>
          <a:ext cx="1264141" cy="1264141"/>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00A756-605D-4BF2-9211-B0F9BC90FF7B}">
      <dsp:nvSpPr>
        <dsp:cNvPr id="0" name=""/>
        <dsp:cNvSpPr/>
      </dsp:nvSpPr>
      <dsp:spPr>
        <a:xfrm>
          <a:off x="1242597" y="1256131"/>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446950-10B0-46D4-BB5B-3615CBE4D9C0}">
      <dsp:nvSpPr>
        <dsp:cNvPr id="0" name=""/>
        <dsp:cNvSpPr/>
      </dsp:nvSpPr>
      <dsp:spPr>
        <a:xfrm>
          <a:off x="569079"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Business continuity</a:t>
          </a:r>
        </a:p>
      </dsp:txBody>
      <dsp:txXfrm>
        <a:off x="569079" y="2644614"/>
        <a:ext cx="2072362" cy="720000"/>
      </dsp:txXfrm>
    </dsp:sp>
    <dsp:sp modelId="{EE194A58-DBBF-4537-9DE5-57C880AFC7DC}">
      <dsp:nvSpPr>
        <dsp:cNvPr id="0" name=""/>
        <dsp:cNvSpPr/>
      </dsp:nvSpPr>
      <dsp:spPr>
        <a:xfrm>
          <a:off x="3408216" y="986724"/>
          <a:ext cx="1264141" cy="1264141"/>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6A936A-41C2-4895-9437-650FF605D883}">
      <dsp:nvSpPr>
        <dsp:cNvPr id="0" name=""/>
        <dsp:cNvSpPr/>
      </dsp:nvSpPr>
      <dsp:spPr>
        <a:xfrm>
          <a:off x="3677623" y="1256131"/>
          <a:ext cx="725326" cy="725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8B78E0-935B-4BD8-AA8B-DBC8EC61C67F}">
      <dsp:nvSpPr>
        <dsp:cNvPr id="0" name=""/>
        <dsp:cNvSpPr/>
      </dsp:nvSpPr>
      <dsp:spPr>
        <a:xfrm>
          <a:off x="3004105"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Data loss</a:t>
          </a:r>
        </a:p>
      </dsp:txBody>
      <dsp:txXfrm>
        <a:off x="3004105" y="2644614"/>
        <a:ext cx="2072362" cy="720000"/>
      </dsp:txXfrm>
    </dsp:sp>
    <dsp:sp modelId="{EC2F521B-FDEB-4FCC-A0F4-F95A881E604D}">
      <dsp:nvSpPr>
        <dsp:cNvPr id="0" name=""/>
        <dsp:cNvSpPr/>
      </dsp:nvSpPr>
      <dsp:spPr>
        <a:xfrm>
          <a:off x="5843242" y="986724"/>
          <a:ext cx="1264141" cy="1264141"/>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133087-C25D-45D3-AA45-0BD7DA8E5C5F}">
      <dsp:nvSpPr>
        <dsp:cNvPr id="0" name=""/>
        <dsp:cNvSpPr/>
      </dsp:nvSpPr>
      <dsp:spPr>
        <a:xfrm>
          <a:off x="6112649" y="1256131"/>
          <a:ext cx="725326" cy="725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175CB8-A8A2-4FDC-97F7-192EC4415914}">
      <dsp:nvSpPr>
        <dsp:cNvPr id="0" name=""/>
        <dsp:cNvSpPr/>
      </dsp:nvSpPr>
      <dsp:spPr>
        <a:xfrm>
          <a:off x="5439131"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Brand/reputation damage</a:t>
          </a:r>
        </a:p>
      </dsp:txBody>
      <dsp:txXfrm>
        <a:off x="5439131" y="2644614"/>
        <a:ext cx="2072362" cy="720000"/>
      </dsp:txXfrm>
    </dsp:sp>
    <dsp:sp modelId="{E8DEEC7F-B56A-44BD-8349-A01D8787085C}">
      <dsp:nvSpPr>
        <dsp:cNvPr id="0" name=""/>
        <dsp:cNvSpPr/>
      </dsp:nvSpPr>
      <dsp:spPr>
        <a:xfrm>
          <a:off x="8278268" y="986724"/>
          <a:ext cx="1264141" cy="1264141"/>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1B0286-9B36-44C3-A19A-931D5E96A7F8}">
      <dsp:nvSpPr>
        <dsp:cNvPr id="0" name=""/>
        <dsp:cNvSpPr/>
      </dsp:nvSpPr>
      <dsp:spPr>
        <a:xfrm>
          <a:off x="8547675" y="1256131"/>
          <a:ext cx="725326" cy="725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A13961-6CAA-4EF6-A164-42DF2C931818}">
      <dsp:nvSpPr>
        <dsp:cNvPr id="0" name=""/>
        <dsp:cNvSpPr/>
      </dsp:nvSpPr>
      <dsp:spPr>
        <a:xfrm>
          <a:off x="7874157"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Extortion</a:t>
          </a:r>
        </a:p>
      </dsp:txBody>
      <dsp:txXfrm>
        <a:off x="7874157" y="2644614"/>
        <a:ext cx="2072362"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854119-4905-CD4D-BEA0-C29DBD16A106}">
      <dsp:nvSpPr>
        <dsp:cNvPr id="0" name=""/>
        <dsp:cNvSpPr/>
      </dsp:nvSpPr>
      <dsp:spPr>
        <a:xfrm>
          <a:off x="0" y="2307"/>
          <a:ext cx="5744684"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9869AEA-112C-2542-9D7C-528C0C02E746}">
      <dsp:nvSpPr>
        <dsp:cNvPr id="0" name=""/>
        <dsp:cNvSpPr/>
      </dsp:nvSpPr>
      <dsp:spPr>
        <a:xfrm>
          <a:off x="0" y="2307"/>
          <a:ext cx="5744684" cy="1573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Agent inside perimeter, do you rebuild constantly?</a:t>
          </a:r>
        </a:p>
      </dsp:txBody>
      <dsp:txXfrm>
        <a:off x="0" y="2307"/>
        <a:ext cx="5744684" cy="1573886"/>
      </dsp:txXfrm>
    </dsp:sp>
    <dsp:sp modelId="{483F7292-53E7-1C43-8F67-F453AC09B73E}">
      <dsp:nvSpPr>
        <dsp:cNvPr id="0" name=""/>
        <dsp:cNvSpPr/>
      </dsp:nvSpPr>
      <dsp:spPr>
        <a:xfrm>
          <a:off x="0" y="1576194"/>
          <a:ext cx="5744684" cy="0"/>
        </a:xfrm>
        <a:prstGeom prst="line">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w="6350" cap="flat" cmpd="sng" algn="ctr">
          <a:solidFill>
            <a:schemeClr val="accent2">
              <a:hueOff val="-727682"/>
              <a:satOff val="-41964"/>
              <a:lumOff val="431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CE63193-E493-0643-AA82-59C5010F45EB}">
      <dsp:nvSpPr>
        <dsp:cNvPr id="0" name=""/>
        <dsp:cNvSpPr/>
      </dsp:nvSpPr>
      <dsp:spPr>
        <a:xfrm>
          <a:off x="0" y="1576194"/>
          <a:ext cx="5744684" cy="1573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What access does it have?</a:t>
          </a:r>
        </a:p>
      </dsp:txBody>
      <dsp:txXfrm>
        <a:off x="0" y="1576194"/>
        <a:ext cx="5744684" cy="1573886"/>
      </dsp:txXfrm>
    </dsp:sp>
    <dsp:sp modelId="{4C44264F-F841-C841-947C-33A038743304}">
      <dsp:nvSpPr>
        <dsp:cNvPr id="0" name=""/>
        <dsp:cNvSpPr/>
      </dsp:nvSpPr>
      <dsp:spPr>
        <a:xfrm>
          <a:off x="0" y="3150081"/>
          <a:ext cx="5744684" cy="0"/>
        </a:xfrm>
        <a:prstGeom prst="line">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83EBCCF-DBAC-5D4A-912A-C0D83A63A664}">
      <dsp:nvSpPr>
        <dsp:cNvPr id="0" name=""/>
        <dsp:cNvSpPr/>
      </dsp:nvSpPr>
      <dsp:spPr>
        <a:xfrm>
          <a:off x="0" y="3150081"/>
          <a:ext cx="5744684" cy="1573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Remote code execution inside the perimeter as a service</a:t>
          </a:r>
        </a:p>
      </dsp:txBody>
      <dsp:txXfrm>
        <a:off x="0" y="3150081"/>
        <a:ext cx="5744684" cy="15738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A3F7DE-6C2C-474F-AFD0-F8CE3C47F09D}">
      <dsp:nvSpPr>
        <dsp:cNvPr id="0" name=""/>
        <dsp:cNvSpPr/>
      </dsp:nvSpPr>
      <dsp:spPr>
        <a:xfrm>
          <a:off x="559800" y="767327"/>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93F94C-C972-409B-878F-2A86D9D96370}">
      <dsp:nvSpPr>
        <dsp:cNvPr id="0" name=""/>
        <dsp:cNvSpPr/>
      </dsp:nvSpPr>
      <dsp:spPr>
        <a:xfrm>
          <a:off x="559800" y="240044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90000"/>
            </a:lnSpc>
            <a:spcBef>
              <a:spcPct val="0"/>
            </a:spcBef>
            <a:spcAft>
              <a:spcPct val="35000"/>
            </a:spcAft>
            <a:buNone/>
            <a:defRPr b="1"/>
          </a:pPr>
          <a:r>
            <a:rPr lang="en-US" sz="2300" kern="1200"/>
            <a:t>The amount developers need to consider is increasing</a:t>
          </a:r>
        </a:p>
      </dsp:txBody>
      <dsp:txXfrm>
        <a:off x="559800" y="2400444"/>
        <a:ext cx="4320000" cy="648000"/>
      </dsp:txXfrm>
    </dsp:sp>
    <dsp:sp modelId="{9039535D-26E5-4004-BCE4-248FE3C3E35B}">
      <dsp:nvSpPr>
        <dsp:cNvPr id="0" name=""/>
        <dsp:cNvSpPr/>
      </dsp:nvSpPr>
      <dsp:spPr>
        <a:xfrm>
          <a:off x="559800" y="3104778"/>
          <a:ext cx="4320000" cy="479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They will never have the same depth as a dedicated operations, SRE or security team</a:t>
          </a:r>
        </a:p>
      </dsp:txBody>
      <dsp:txXfrm>
        <a:off x="559800" y="3104778"/>
        <a:ext cx="4320000" cy="479232"/>
      </dsp:txXfrm>
    </dsp:sp>
    <dsp:sp modelId="{D718F9F7-4D22-475B-BF8E-32236CA33F67}">
      <dsp:nvSpPr>
        <dsp:cNvPr id="0" name=""/>
        <dsp:cNvSpPr/>
      </dsp:nvSpPr>
      <dsp:spPr>
        <a:xfrm>
          <a:off x="5635800" y="767327"/>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011EAA-4FA2-4A28-AC68-772727724AA4}">
      <dsp:nvSpPr>
        <dsp:cNvPr id="0" name=""/>
        <dsp:cNvSpPr/>
      </dsp:nvSpPr>
      <dsp:spPr>
        <a:xfrm>
          <a:off x="5635800" y="240044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90000"/>
            </a:lnSpc>
            <a:spcBef>
              <a:spcPct val="0"/>
            </a:spcBef>
            <a:spcAft>
              <a:spcPct val="35000"/>
            </a:spcAft>
            <a:buNone/>
            <a:defRPr b="1"/>
          </a:pPr>
          <a:r>
            <a:rPr lang="en-US" sz="2300" kern="1200"/>
            <a:t>Serverless moves these concerns into the platform</a:t>
          </a:r>
        </a:p>
      </dsp:txBody>
      <dsp:txXfrm>
        <a:off x="5635800" y="2400444"/>
        <a:ext cx="4320000" cy="648000"/>
      </dsp:txXfrm>
    </dsp:sp>
    <dsp:sp modelId="{83ECE226-4A75-4AED-BFD2-1264A3AA305A}">
      <dsp:nvSpPr>
        <dsp:cNvPr id="0" name=""/>
        <dsp:cNvSpPr/>
      </dsp:nvSpPr>
      <dsp:spPr>
        <a:xfrm>
          <a:off x="5635800" y="3104778"/>
          <a:ext cx="4320000" cy="479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We want the platform to do more, they have the dedicated experts to do that</a:t>
          </a:r>
        </a:p>
      </dsp:txBody>
      <dsp:txXfrm>
        <a:off x="5635800" y="3104778"/>
        <a:ext cx="4320000" cy="479232"/>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EBCD57-2536-5C4F-B306-2243F1059F78}" type="datetimeFigureOut">
              <a:rPr lang="en-US" smtClean="0"/>
              <a:t>2/23/22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52D95E-9074-F544-9334-55D5722EE724}" type="slidenum">
              <a:rPr lang="en-US" smtClean="0"/>
              <a:t>‹#›</a:t>
            </a:fld>
            <a:endParaRPr lang="en-US"/>
          </a:p>
        </p:txBody>
      </p:sp>
    </p:spTree>
    <p:extLst>
      <p:ext uri="{BB962C8B-B14F-4D97-AF65-F5344CB8AC3E}">
        <p14:creationId xmlns:p14="http://schemas.microsoft.com/office/powerpoint/2010/main" val="1254221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talk is really about 3 things</a:t>
            </a:r>
          </a:p>
          <a:p>
            <a:endParaRPr lang="en-US" dirty="0"/>
          </a:p>
          <a:p>
            <a:pPr marL="171450" indent="-171450">
              <a:buFont typeface="Arial" panose="020B0604020202020204" pitchFamily="34" charset="0"/>
              <a:buChar char="•"/>
            </a:pPr>
            <a:r>
              <a:rPr lang="en-US" dirty="0"/>
              <a:t>Why security is important, and what are your risks</a:t>
            </a:r>
          </a:p>
          <a:p>
            <a:pPr marL="171450" indent="-171450">
              <a:buFont typeface="Arial" panose="020B0604020202020204" pitchFamily="34" charset="0"/>
              <a:buChar char="•"/>
            </a:pPr>
            <a:r>
              <a:rPr lang="en-US" dirty="0"/>
              <a:t>What are the tools in your toolbox</a:t>
            </a:r>
          </a:p>
          <a:p>
            <a:pPr marL="171450" indent="-171450">
              <a:buFont typeface="Arial" panose="020B0604020202020204" pitchFamily="34" charset="0"/>
              <a:buChar char="•"/>
            </a:pPr>
            <a:r>
              <a:rPr lang="en-US" dirty="0"/>
              <a:t>A safer future</a:t>
            </a:r>
          </a:p>
        </p:txBody>
      </p:sp>
      <p:sp>
        <p:nvSpPr>
          <p:cNvPr id="4" name="Slide Number Placeholder 3"/>
          <p:cNvSpPr>
            <a:spLocks noGrp="1"/>
          </p:cNvSpPr>
          <p:nvPr>
            <p:ph type="sldNum" sz="quarter" idx="5"/>
          </p:nvPr>
        </p:nvSpPr>
        <p:spPr/>
        <p:txBody>
          <a:bodyPr/>
          <a:lstStyle/>
          <a:p>
            <a:fld id="{0852D95E-9074-F544-9334-55D5722EE724}" type="slidenum">
              <a:rPr lang="en-US" smtClean="0"/>
              <a:t>1</a:t>
            </a:fld>
            <a:endParaRPr lang="en-US"/>
          </a:p>
        </p:txBody>
      </p:sp>
    </p:spTree>
    <p:extLst>
      <p:ext uri="{BB962C8B-B14F-4D97-AF65-F5344CB8AC3E}">
        <p14:creationId xmlns:p14="http://schemas.microsoft.com/office/powerpoint/2010/main" val="22910045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Alternative is event driven architectures. Event bridge </a:t>
            </a:r>
            <a:r>
              <a:rPr lang="en-US" dirty="0" err="1"/>
              <a:t>etc</a:t>
            </a:r>
            <a:endParaRPr lang="en-US" dirty="0"/>
          </a:p>
        </p:txBody>
      </p:sp>
      <p:sp>
        <p:nvSpPr>
          <p:cNvPr id="4" name="Slide Number Placeholder 3"/>
          <p:cNvSpPr>
            <a:spLocks noGrp="1"/>
          </p:cNvSpPr>
          <p:nvPr>
            <p:ph type="sldNum" sz="quarter" idx="5"/>
          </p:nvPr>
        </p:nvSpPr>
        <p:spPr/>
        <p:txBody>
          <a:bodyPr/>
          <a:lstStyle/>
          <a:p>
            <a:fld id="{0852D95E-9074-F544-9334-55D5722EE724}" type="slidenum">
              <a:rPr lang="en-US" smtClean="0"/>
              <a:t>14</a:t>
            </a:fld>
            <a:endParaRPr lang="en-US"/>
          </a:p>
        </p:txBody>
      </p:sp>
    </p:spTree>
    <p:extLst>
      <p:ext uri="{BB962C8B-B14F-4D97-AF65-F5344CB8AC3E}">
        <p14:creationId xmlns:p14="http://schemas.microsoft.com/office/powerpoint/2010/main" val="2627725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functions when on the ‘consumption’ plan can’t use network isolation. But that doesn’t mean they are not useful in your architecture.</a:t>
            </a:r>
          </a:p>
          <a:p>
            <a:endParaRPr lang="en-US" dirty="0"/>
          </a:p>
          <a:p>
            <a:r>
              <a:rPr lang="en-US" dirty="0"/>
              <a:t>Use consumption functions for event-based integrations where you do not have a high value database (remember RISK). Then use managed identities to secure your own APIs</a:t>
            </a:r>
          </a:p>
        </p:txBody>
      </p:sp>
      <p:sp>
        <p:nvSpPr>
          <p:cNvPr id="4" name="Slide Number Placeholder 3"/>
          <p:cNvSpPr>
            <a:spLocks noGrp="1"/>
          </p:cNvSpPr>
          <p:nvPr>
            <p:ph type="sldNum" sz="quarter" idx="5"/>
          </p:nvPr>
        </p:nvSpPr>
        <p:spPr/>
        <p:txBody>
          <a:bodyPr/>
          <a:lstStyle/>
          <a:p>
            <a:fld id="{0852D95E-9074-F544-9334-55D5722EE724}" type="slidenum">
              <a:rPr lang="en-US" smtClean="0"/>
              <a:t>27</a:t>
            </a:fld>
            <a:endParaRPr lang="en-US"/>
          </a:p>
        </p:txBody>
      </p:sp>
    </p:spTree>
    <p:extLst>
      <p:ext uri="{BB962C8B-B14F-4D97-AF65-F5344CB8AC3E}">
        <p14:creationId xmlns:p14="http://schemas.microsoft.com/office/powerpoint/2010/main" val="2301996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teams do not have the operational capacity to be proactive on security and continually reducing the risk, and often the business doesn’t </a:t>
            </a:r>
            <a:r>
              <a:rPr lang="en-US" dirty="0" err="1"/>
              <a:t>realise</a:t>
            </a:r>
            <a:r>
              <a:rPr lang="en-US" dirty="0"/>
              <a:t> what risks it has.</a:t>
            </a:r>
          </a:p>
          <a:p>
            <a:endParaRPr lang="en-US" dirty="0"/>
          </a:p>
          <a:p>
            <a:r>
              <a:rPr lang="en-US" dirty="0"/>
              <a:t>The better our defaults, and the simpler our primitives are the more likely our developers who have a growing number of responsibilities will be able to ship software securely </a:t>
            </a:r>
          </a:p>
        </p:txBody>
      </p:sp>
      <p:sp>
        <p:nvSpPr>
          <p:cNvPr id="4" name="Slide Number Placeholder 3"/>
          <p:cNvSpPr>
            <a:spLocks noGrp="1"/>
          </p:cNvSpPr>
          <p:nvPr>
            <p:ph type="sldNum" sz="quarter" idx="5"/>
          </p:nvPr>
        </p:nvSpPr>
        <p:spPr/>
        <p:txBody>
          <a:bodyPr/>
          <a:lstStyle/>
          <a:p>
            <a:fld id="{0852D95E-9074-F544-9334-55D5722EE724}" type="slidenum">
              <a:rPr lang="en-US" smtClean="0"/>
              <a:t>28</a:t>
            </a:fld>
            <a:endParaRPr lang="en-US"/>
          </a:p>
        </p:txBody>
      </p:sp>
    </p:spTree>
    <p:extLst>
      <p:ext uri="{BB962C8B-B14F-4D97-AF65-F5344CB8AC3E}">
        <p14:creationId xmlns:p14="http://schemas.microsoft.com/office/powerpoint/2010/main" val="11895194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think we should move towards a model where each of our services have their own network to protect the database, storage and other key data stores within that service boundary, but it has a interface. That interface MAY be a public HTTP endpoint, but it could be a message queue, a endpoint connectable via a mesh network or another type of interface.</a:t>
            </a:r>
          </a:p>
          <a:p>
            <a:r>
              <a:rPr lang="en-US" dirty="0"/>
              <a:t>We use zero trust principles to talk between our service boundaries and we can then limit complexity which can come from better security practices to the service boundaries which have the highest risk. Allowing lower risk applications to be built cheaper and easier on layer 2 clouds or higher level PaaS services like Azure Functions</a:t>
            </a:r>
          </a:p>
        </p:txBody>
      </p:sp>
      <p:sp>
        <p:nvSpPr>
          <p:cNvPr id="4" name="Slide Number Placeholder 3"/>
          <p:cNvSpPr>
            <a:spLocks noGrp="1"/>
          </p:cNvSpPr>
          <p:nvPr>
            <p:ph type="sldNum" sz="quarter" idx="5"/>
          </p:nvPr>
        </p:nvSpPr>
        <p:spPr/>
        <p:txBody>
          <a:bodyPr/>
          <a:lstStyle/>
          <a:p>
            <a:fld id="{0852D95E-9074-F544-9334-55D5722EE724}" type="slidenum">
              <a:rPr lang="en-US" smtClean="0"/>
              <a:t>29</a:t>
            </a:fld>
            <a:endParaRPr lang="en-US"/>
          </a:p>
        </p:txBody>
      </p:sp>
    </p:spTree>
    <p:extLst>
      <p:ext uri="{BB962C8B-B14F-4D97-AF65-F5344CB8AC3E}">
        <p14:creationId xmlns:p14="http://schemas.microsoft.com/office/powerpoint/2010/main" val="4119749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“simple” projects, layer 2 clouds are great. They bring together all these different services so you don’t have to.</a:t>
            </a:r>
          </a:p>
          <a:p>
            <a:endParaRPr lang="en-US" dirty="0"/>
          </a:p>
          <a:p>
            <a:r>
              <a:rPr lang="en-US" dirty="0"/>
              <a:t>They can invest a lot in security because each improvement affects thousands of customers and so many projects.</a:t>
            </a:r>
          </a:p>
          <a:p>
            <a:endParaRPr lang="en-US" dirty="0"/>
          </a:p>
          <a:p>
            <a:r>
              <a:rPr lang="en-US" dirty="0"/>
              <a:t>I think there will also be software defined layer 2, which will allow you do deploy an application environment into your own cloud/subscription which then you can deploy into. </a:t>
            </a:r>
          </a:p>
        </p:txBody>
      </p:sp>
      <p:sp>
        <p:nvSpPr>
          <p:cNvPr id="4" name="Slide Number Placeholder 3"/>
          <p:cNvSpPr>
            <a:spLocks noGrp="1"/>
          </p:cNvSpPr>
          <p:nvPr>
            <p:ph type="sldNum" sz="quarter" idx="5"/>
          </p:nvPr>
        </p:nvSpPr>
        <p:spPr/>
        <p:txBody>
          <a:bodyPr/>
          <a:lstStyle/>
          <a:p>
            <a:fld id="{0852D95E-9074-F544-9334-55D5722EE724}" type="slidenum">
              <a:rPr lang="en-US" smtClean="0"/>
              <a:t>31</a:t>
            </a:fld>
            <a:endParaRPr lang="en-US"/>
          </a:p>
        </p:txBody>
      </p:sp>
    </p:spTree>
    <p:extLst>
      <p:ext uri="{BB962C8B-B14F-4D97-AF65-F5344CB8AC3E}">
        <p14:creationId xmlns:p14="http://schemas.microsoft.com/office/powerpoint/2010/main" val="890090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just 3 random ones I thought of. But there is *a lot* of innovation happening out there, and sometimes these products can bring a huge amount of value to smaller companies.</a:t>
            </a:r>
          </a:p>
          <a:p>
            <a:endParaRPr lang="en-US" dirty="0"/>
          </a:p>
          <a:p>
            <a:r>
              <a:rPr lang="en-US" dirty="0"/>
              <a:t>The trade offs from using SaaS products may not make sense for larger enterprise customers but SMB’s can reduce their risk significantly by using some of these services which are high value targets without the luxury of being able to rely on network level security so have had to invest in other ways to ensure their services stay secure</a:t>
            </a:r>
          </a:p>
        </p:txBody>
      </p:sp>
      <p:sp>
        <p:nvSpPr>
          <p:cNvPr id="4" name="Slide Number Placeholder 3"/>
          <p:cNvSpPr>
            <a:spLocks noGrp="1"/>
          </p:cNvSpPr>
          <p:nvPr>
            <p:ph type="sldNum" sz="quarter" idx="5"/>
          </p:nvPr>
        </p:nvSpPr>
        <p:spPr/>
        <p:txBody>
          <a:bodyPr/>
          <a:lstStyle/>
          <a:p>
            <a:fld id="{0852D95E-9074-F544-9334-55D5722EE724}" type="slidenum">
              <a:rPr lang="en-US" smtClean="0"/>
              <a:t>32</a:t>
            </a:fld>
            <a:endParaRPr lang="en-US"/>
          </a:p>
        </p:txBody>
      </p:sp>
    </p:spTree>
    <p:extLst>
      <p:ext uri="{BB962C8B-B14F-4D97-AF65-F5344CB8AC3E}">
        <p14:creationId xmlns:p14="http://schemas.microsoft.com/office/powerpoint/2010/main" val="962535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Tailscale</a:t>
            </a:r>
            <a:endParaRPr lang="en-US" dirty="0"/>
          </a:p>
          <a:p>
            <a:r>
              <a:rPr lang="en-US" dirty="0"/>
              <a:t>Nebula from slack</a:t>
            </a:r>
          </a:p>
          <a:p>
            <a:r>
              <a:rPr lang="en-US" dirty="0"/>
              <a:t>Native support for adding your JWT public key and configuring the access rules, extending your zero-trust model and not adding additional authentication steps (each increasing risk)</a:t>
            </a:r>
          </a:p>
        </p:txBody>
      </p:sp>
      <p:sp>
        <p:nvSpPr>
          <p:cNvPr id="4" name="Slide Number Placeholder 3"/>
          <p:cNvSpPr>
            <a:spLocks noGrp="1"/>
          </p:cNvSpPr>
          <p:nvPr>
            <p:ph type="sldNum" sz="quarter" idx="5"/>
          </p:nvPr>
        </p:nvSpPr>
        <p:spPr/>
        <p:txBody>
          <a:bodyPr/>
          <a:lstStyle/>
          <a:p>
            <a:fld id="{0852D95E-9074-F544-9334-55D5722EE724}" type="slidenum">
              <a:rPr lang="en-US" smtClean="0"/>
              <a:t>33</a:t>
            </a:fld>
            <a:endParaRPr lang="en-US"/>
          </a:p>
        </p:txBody>
      </p:sp>
    </p:spTree>
    <p:extLst>
      <p:ext uri="{BB962C8B-B14F-4D97-AF65-F5344CB8AC3E}">
        <p14:creationId xmlns:p14="http://schemas.microsoft.com/office/powerpoint/2010/main" val="3780174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52D95E-9074-F544-9334-55D5722EE724}" type="slidenum">
              <a:rPr lang="en-US" smtClean="0"/>
              <a:t>34</a:t>
            </a:fld>
            <a:endParaRPr lang="en-US"/>
          </a:p>
        </p:txBody>
      </p:sp>
    </p:spTree>
    <p:extLst>
      <p:ext uri="{BB962C8B-B14F-4D97-AF65-F5344CB8AC3E}">
        <p14:creationId xmlns:p14="http://schemas.microsoft.com/office/powerpoint/2010/main" val="719681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Durable functions increase the abstraction, they allow you to write code which the service then pulls apart and knows how to orchestrate the different parts</a:t>
            </a:r>
          </a:p>
        </p:txBody>
      </p:sp>
      <p:sp>
        <p:nvSpPr>
          <p:cNvPr id="4" name="Slide Number Placeholder 3"/>
          <p:cNvSpPr>
            <a:spLocks noGrp="1"/>
          </p:cNvSpPr>
          <p:nvPr>
            <p:ph type="sldNum" sz="quarter" idx="5"/>
          </p:nvPr>
        </p:nvSpPr>
        <p:spPr/>
        <p:txBody>
          <a:bodyPr/>
          <a:lstStyle/>
          <a:p>
            <a:fld id="{0852D95E-9074-F544-9334-55D5722EE724}" type="slidenum">
              <a:rPr lang="en-US" smtClean="0"/>
              <a:t>36</a:t>
            </a:fld>
            <a:endParaRPr lang="en-US"/>
          </a:p>
        </p:txBody>
      </p:sp>
    </p:spTree>
    <p:extLst>
      <p:ext uri="{BB962C8B-B14F-4D97-AF65-F5344CB8AC3E}">
        <p14:creationId xmlns:p14="http://schemas.microsoft.com/office/powerpoint/2010/main" val="13390256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has been a bit of a journey through what I have been working through over the past few months, the tools I like to focus on more than others</a:t>
            </a:r>
          </a:p>
        </p:txBody>
      </p:sp>
      <p:sp>
        <p:nvSpPr>
          <p:cNvPr id="4" name="Slide Number Placeholder 3"/>
          <p:cNvSpPr>
            <a:spLocks noGrp="1"/>
          </p:cNvSpPr>
          <p:nvPr>
            <p:ph type="sldNum" sz="quarter" idx="5"/>
          </p:nvPr>
        </p:nvSpPr>
        <p:spPr/>
        <p:txBody>
          <a:bodyPr/>
          <a:lstStyle/>
          <a:p>
            <a:fld id="{0852D95E-9074-F544-9334-55D5722EE724}" type="slidenum">
              <a:rPr lang="en-US" smtClean="0"/>
              <a:t>38</a:t>
            </a:fld>
            <a:endParaRPr lang="en-US"/>
          </a:p>
        </p:txBody>
      </p:sp>
    </p:spTree>
    <p:extLst>
      <p:ext uri="{BB962C8B-B14F-4D97-AF65-F5344CB8AC3E}">
        <p14:creationId xmlns:p14="http://schemas.microsoft.com/office/powerpoint/2010/main" val="3058638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goal around this talk is to re-evaluate my understanding of the ‘best practices’ I use, why I use them..</a:t>
            </a:r>
          </a:p>
          <a:p>
            <a:endParaRPr lang="en-US" dirty="0"/>
          </a:p>
          <a:p>
            <a:r>
              <a:rPr lang="en-US" dirty="0"/>
              <a:t>It was triggered by the Azure Functions limitation of no </a:t>
            </a:r>
            <a:r>
              <a:rPr lang="en-US" dirty="0" err="1"/>
              <a:t>vnet</a:t>
            </a:r>
            <a:r>
              <a:rPr lang="en-US" dirty="0"/>
              <a:t> / private endpoint support when using the ‘consumption’ tier. Talk about serverless</a:t>
            </a:r>
          </a:p>
        </p:txBody>
      </p:sp>
      <p:sp>
        <p:nvSpPr>
          <p:cNvPr id="4" name="Slide Number Placeholder 3"/>
          <p:cNvSpPr>
            <a:spLocks noGrp="1"/>
          </p:cNvSpPr>
          <p:nvPr>
            <p:ph type="sldNum" sz="quarter" idx="5"/>
          </p:nvPr>
        </p:nvSpPr>
        <p:spPr/>
        <p:txBody>
          <a:bodyPr/>
          <a:lstStyle/>
          <a:p>
            <a:fld id="{0852D95E-9074-F544-9334-55D5722EE724}" type="slidenum">
              <a:rPr lang="en-US" smtClean="0"/>
              <a:t>2</a:t>
            </a:fld>
            <a:endParaRPr lang="en-US"/>
          </a:p>
        </p:txBody>
      </p:sp>
    </p:spTree>
    <p:extLst>
      <p:ext uri="{BB962C8B-B14F-4D97-AF65-F5344CB8AC3E}">
        <p14:creationId xmlns:p14="http://schemas.microsoft.com/office/powerpoint/2010/main" val="17231863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52D95E-9074-F544-9334-55D5722EE724}" type="slidenum">
              <a:rPr lang="en-US" smtClean="0"/>
              <a:t>39</a:t>
            </a:fld>
            <a:endParaRPr lang="en-US"/>
          </a:p>
        </p:txBody>
      </p:sp>
    </p:spTree>
    <p:extLst>
      <p:ext uri="{BB962C8B-B14F-4D97-AF65-F5344CB8AC3E}">
        <p14:creationId xmlns:p14="http://schemas.microsoft.com/office/powerpoint/2010/main" val="1971361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Defense in depth is an important strategy, but it is less effective in the modern world</a:t>
            </a:r>
          </a:p>
          <a:p>
            <a:endParaRPr lang="en-US" dirty="0"/>
          </a:p>
          <a:p>
            <a:r>
              <a:rPr lang="en-US" dirty="0"/>
              <a:t>But so many other ways in, and we have more effective controls now to use in addition to network isolation when appropriate</a:t>
            </a:r>
          </a:p>
        </p:txBody>
      </p:sp>
      <p:sp>
        <p:nvSpPr>
          <p:cNvPr id="4" name="Slide Number Placeholder 3"/>
          <p:cNvSpPr>
            <a:spLocks noGrp="1"/>
          </p:cNvSpPr>
          <p:nvPr>
            <p:ph type="sldNum" sz="quarter" idx="5"/>
          </p:nvPr>
        </p:nvSpPr>
        <p:spPr/>
        <p:txBody>
          <a:bodyPr/>
          <a:lstStyle/>
          <a:p>
            <a:fld id="{0852D95E-9074-F544-9334-55D5722EE724}" type="slidenum">
              <a:rPr lang="en-US" smtClean="0"/>
              <a:t>3</a:t>
            </a:fld>
            <a:endParaRPr lang="en-US"/>
          </a:p>
        </p:txBody>
      </p:sp>
    </p:spTree>
    <p:extLst>
      <p:ext uri="{BB962C8B-B14F-4D97-AF65-F5344CB8AC3E}">
        <p14:creationId xmlns:p14="http://schemas.microsoft.com/office/powerpoint/2010/main" val="3685218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detour to talk about serverless, and what I think it is</a:t>
            </a:r>
          </a:p>
          <a:p>
            <a:endParaRPr lang="en-US" dirty="0"/>
          </a:p>
          <a:p>
            <a:r>
              <a:rPr lang="en-US" dirty="0"/>
              <a:t>(while it’s not being used, it doesn’t cost you anything).</a:t>
            </a:r>
          </a:p>
        </p:txBody>
      </p:sp>
      <p:sp>
        <p:nvSpPr>
          <p:cNvPr id="4" name="Slide Number Placeholder 3"/>
          <p:cNvSpPr>
            <a:spLocks noGrp="1"/>
          </p:cNvSpPr>
          <p:nvPr>
            <p:ph type="sldNum" sz="quarter" idx="5"/>
          </p:nvPr>
        </p:nvSpPr>
        <p:spPr/>
        <p:txBody>
          <a:bodyPr/>
          <a:lstStyle/>
          <a:p>
            <a:fld id="{0852D95E-9074-F544-9334-55D5722EE724}" type="slidenum">
              <a:rPr lang="en-US" smtClean="0"/>
              <a:t>4</a:t>
            </a:fld>
            <a:endParaRPr lang="en-US"/>
          </a:p>
        </p:txBody>
      </p:sp>
    </p:spTree>
    <p:extLst>
      <p:ext uri="{BB962C8B-B14F-4D97-AF65-F5344CB8AC3E}">
        <p14:creationId xmlns:p14="http://schemas.microsoft.com/office/powerpoint/2010/main" val="1442517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what does everyone one see security as?</a:t>
            </a:r>
          </a:p>
          <a:p>
            <a:endParaRPr lang="en-US" dirty="0"/>
          </a:p>
          <a:p>
            <a:r>
              <a:rPr lang="en-US" dirty="0"/>
              <a:t>Risk of</a:t>
            </a:r>
          </a:p>
          <a:p>
            <a:pPr marL="171450" indent="-171450">
              <a:buFont typeface="Arial" panose="020B0604020202020204" pitchFamily="34" charset="0"/>
              <a:buChar char="•"/>
            </a:pPr>
            <a:r>
              <a:rPr lang="en-US" dirty="0"/>
              <a:t>Business continuity</a:t>
            </a:r>
          </a:p>
          <a:p>
            <a:pPr marL="171450" indent="-171450">
              <a:buFont typeface="Arial" panose="020B0604020202020204" pitchFamily="34" charset="0"/>
              <a:buChar char="•"/>
            </a:pPr>
            <a:r>
              <a:rPr lang="en-US" dirty="0"/>
              <a:t>Risk of data loss</a:t>
            </a:r>
          </a:p>
          <a:p>
            <a:pPr marL="171450" indent="-171450">
              <a:buFont typeface="Arial" panose="020B0604020202020204" pitchFamily="34" charset="0"/>
              <a:buChar char="•"/>
            </a:pPr>
            <a:r>
              <a:rPr lang="en-US" dirty="0"/>
              <a:t>Risk of brand damage</a:t>
            </a:r>
          </a:p>
          <a:p>
            <a:pPr marL="171450" indent="-171450">
              <a:buFont typeface="Arial" panose="020B0604020202020204" pitchFamily="34" charset="0"/>
              <a:buChar char="•"/>
            </a:pPr>
            <a:r>
              <a:rPr lang="en-US" dirty="0"/>
              <a:t>Risk of extorsion </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Investments in security help guard you against these risks. And better security costs money. </a:t>
            </a:r>
          </a:p>
        </p:txBody>
      </p:sp>
      <p:sp>
        <p:nvSpPr>
          <p:cNvPr id="4" name="Slide Number Placeholder 3"/>
          <p:cNvSpPr>
            <a:spLocks noGrp="1"/>
          </p:cNvSpPr>
          <p:nvPr>
            <p:ph type="sldNum" sz="quarter" idx="5"/>
          </p:nvPr>
        </p:nvSpPr>
        <p:spPr/>
        <p:txBody>
          <a:bodyPr/>
          <a:lstStyle/>
          <a:p>
            <a:fld id="{0852D95E-9074-F544-9334-55D5722EE724}" type="slidenum">
              <a:rPr lang="en-US" smtClean="0"/>
              <a:t>5</a:t>
            </a:fld>
            <a:endParaRPr lang="en-US"/>
          </a:p>
        </p:txBody>
      </p:sp>
    </p:spTree>
    <p:extLst>
      <p:ext uri="{BB962C8B-B14F-4D97-AF65-F5344CB8AC3E}">
        <p14:creationId xmlns:p14="http://schemas.microsoft.com/office/powerpoint/2010/main" val="1950641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www.proofpoint.com</a:t>
            </a:r>
            <a:r>
              <a:rPr lang="en-US" dirty="0"/>
              <a:t>/sites/default/files/infographics/</a:t>
            </a:r>
            <a:r>
              <a:rPr lang="en-US" dirty="0" err="1"/>
              <a:t>pfpt</a:t>
            </a:r>
            <a:r>
              <a:rPr lang="en-US" dirty="0"/>
              <a:t>-us-</a:t>
            </a:r>
            <a:r>
              <a:rPr lang="en-US" dirty="0" err="1"/>
              <a:t>ig</a:t>
            </a:r>
            <a:r>
              <a:rPr lang="en-US" dirty="0"/>
              <a:t>-insider-threat-</a:t>
            </a:r>
            <a:r>
              <a:rPr lang="en-US" dirty="0" err="1"/>
              <a:t>infographic.pdf</a:t>
            </a:r>
            <a:endParaRPr lang="en-US" dirty="0"/>
          </a:p>
          <a:p>
            <a:endParaRPr lang="en-US" dirty="0"/>
          </a:p>
        </p:txBody>
      </p:sp>
      <p:sp>
        <p:nvSpPr>
          <p:cNvPr id="4" name="Slide Number Placeholder 3"/>
          <p:cNvSpPr>
            <a:spLocks noGrp="1"/>
          </p:cNvSpPr>
          <p:nvPr>
            <p:ph type="sldNum" sz="quarter" idx="5"/>
          </p:nvPr>
        </p:nvSpPr>
        <p:spPr/>
        <p:txBody>
          <a:bodyPr/>
          <a:lstStyle/>
          <a:p>
            <a:fld id="{0852D95E-9074-F544-9334-55D5722EE724}" type="slidenum">
              <a:rPr lang="en-US" smtClean="0"/>
              <a:t>9</a:t>
            </a:fld>
            <a:endParaRPr lang="en-US"/>
          </a:p>
        </p:txBody>
      </p:sp>
    </p:spTree>
    <p:extLst>
      <p:ext uri="{BB962C8B-B14F-4D97-AF65-F5344CB8AC3E}">
        <p14:creationId xmlns:p14="http://schemas.microsoft.com/office/powerpoint/2010/main" val="2233203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website can make a fetch call to localhost depending on how the web server is configured. GDK drive by affected developers running the GitLab development environment to achieve remote code execution.</a:t>
            </a:r>
          </a:p>
          <a:p>
            <a:r>
              <a:rPr lang="en-US" dirty="0"/>
              <a:t>Webpack dev server and rails better error messages tools were used as part of the attack</a:t>
            </a:r>
          </a:p>
          <a:p>
            <a:endParaRPr lang="en-US" dirty="0"/>
          </a:p>
          <a:p>
            <a:r>
              <a:rPr lang="en-US" dirty="0"/>
              <a:t>Source: https://</a:t>
            </a:r>
            <a:r>
              <a:rPr lang="en-US" dirty="0" err="1"/>
              <a:t>about.gitlab.com</a:t>
            </a:r>
            <a:r>
              <a:rPr lang="en-US" dirty="0"/>
              <a:t>/blog/2021/09/07/why-are-developers-vulnerable-to-</a:t>
            </a:r>
            <a:r>
              <a:rPr lang="en-US" dirty="0" err="1"/>
              <a:t>driveby</a:t>
            </a:r>
            <a:r>
              <a:rPr lang="en-US" dirty="0"/>
              <a:t>-attacks/</a:t>
            </a:r>
          </a:p>
          <a:p>
            <a:endParaRPr lang="en-US" dirty="0"/>
          </a:p>
          <a:p>
            <a:endParaRPr lang="en-US" dirty="0"/>
          </a:p>
        </p:txBody>
      </p:sp>
      <p:sp>
        <p:nvSpPr>
          <p:cNvPr id="4" name="Slide Number Placeholder 3"/>
          <p:cNvSpPr>
            <a:spLocks noGrp="1"/>
          </p:cNvSpPr>
          <p:nvPr>
            <p:ph type="sldNum" sz="quarter" idx="5"/>
          </p:nvPr>
        </p:nvSpPr>
        <p:spPr/>
        <p:txBody>
          <a:bodyPr/>
          <a:lstStyle/>
          <a:p>
            <a:fld id="{0852D95E-9074-F544-9334-55D5722EE724}" type="slidenum">
              <a:rPr lang="en-US" smtClean="0"/>
              <a:t>11</a:t>
            </a:fld>
            <a:endParaRPr lang="en-US"/>
          </a:p>
        </p:txBody>
      </p:sp>
    </p:spTree>
    <p:extLst>
      <p:ext uri="{BB962C8B-B14F-4D97-AF65-F5344CB8AC3E}">
        <p14:creationId xmlns:p14="http://schemas.microsoft.com/office/powerpoint/2010/main" val="966058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more public supply chain attacks was </a:t>
            </a:r>
            <a:r>
              <a:rPr lang="en-US" dirty="0" err="1"/>
              <a:t>solarwinds</a:t>
            </a:r>
            <a:r>
              <a:rPr lang="en-US" dirty="0"/>
              <a:t>. Orion their resource management product had it’s source code to have a back door put in. The next release of the product shipped it to many environments, unwittingly compromising many large companies.</a:t>
            </a:r>
          </a:p>
        </p:txBody>
      </p:sp>
      <p:sp>
        <p:nvSpPr>
          <p:cNvPr id="4" name="Slide Number Placeholder 3"/>
          <p:cNvSpPr>
            <a:spLocks noGrp="1"/>
          </p:cNvSpPr>
          <p:nvPr>
            <p:ph type="sldNum" sz="quarter" idx="5"/>
          </p:nvPr>
        </p:nvSpPr>
        <p:spPr/>
        <p:txBody>
          <a:bodyPr/>
          <a:lstStyle/>
          <a:p>
            <a:fld id="{0852D95E-9074-F544-9334-55D5722EE724}" type="slidenum">
              <a:rPr lang="en-US" smtClean="0"/>
              <a:t>12</a:t>
            </a:fld>
            <a:endParaRPr lang="en-US"/>
          </a:p>
        </p:txBody>
      </p:sp>
    </p:spTree>
    <p:extLst>
      <p:ext uri="{BB962C8B-B14F-4D97-AF65-F5344CB8AC3E}">
        <p14:creationId xmlns:p14="http://schemas.microsoft.com/office/powerpoint/2010/main" val="3952497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entry point is almost never the target, once in a system the attacker will use that position to move between systems to </a:t>
            </a:r>
          </a:p>
        </p:txBody>
      </p:sp>
      <p:sp>
        <p:nvSpPr>
          <p:cNvPr id="4" name="Slide Number Placeholder 3"/>
          <p:cNvSpPr>
            <a:spLocks noGrp="1"/>
          </p:cNvSpPr>
          <p:nvPr>
            <p:ph type="sldNum" sz="quarter" idx="5"/>
          </p:nvPr>
        </p:nvSpPr>
        <p:spPr/>
        <p:txBody>
          <a:bodyPr/>
          <a:lstStyle/>
          <a:p>
            <a:fld id="{0852D95E-9074-F544-9334-55D5722EE724}" type="slidenum">
              <a:rPr lang="en-US" smtClean="0"/>
              <a:t>13</a:t>
            </a:fld>
            <a:endParaRPr lang="en-US"/>
          </a:p>
        </p:txBody>
      </p:sp>
    </p:spTree>
    <p:extLst>
      <p:ext uri="{BB962C8B-B14F-4D97-AF65-F5344CB8AC3E}">
        <p14:creationId xmlns:p14="http://schemas.microsoft.com/office/powerpoint/2010/main" val="2509159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173BB-D467-AC45-9F5D-5A4DC1ED7EE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5DA9498-9F23-1649-A751-A969C15E60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8F476F04-5E2E-9E4E-8EDD-9AAA6A9DF3F4}"/>
              </a:ext>
            </a:extLst>
          </p:cNvPr>
          <p:cNvSpPr>
            <a:spLocks noGrp="1"/>
          </p:cNvSpPr>
          <p:nvPr>
            <p:ph type="dt" sz="half" idx="10"/>
          </p:nvPr>
        </p:nvSpPr>
        <p:spPr/>
        <p:txBody>
          <a:bodyPr/>
          <a:lstStyle/>
          <a:p>
            <a:fld id="{2BFBF776-7C8E-864E-BB9E-EE2875334E2E}" type="datetimeFigureOut">
              <a:rPr lang="en-US" smtClean="0"/>
              <a:t>2/23/22</a:t>
            </a:fld>
            <a:endParaRPr lang="en-US"/>
          </a:p>
        </p:txBody>
      </p:sp>
      <p:sp>
        <p:nvSpPr>
          <p:cNvPr id="5" name="Footer Placeholder 4">
            <a:extLst>
              <a:ext uri="{FF2B5EF4-FFF2-40B4-BE49-F238E27FC236}">
                <a16:creationId xmlns:a16="http://schemas.microsoft.com/office/drawing/2014/main" id="{942AE7E8-2B3E-A14C-95F7-EF6CF9FD18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B6E776-41BD-C14F-9EE8-B3D202CF5E59}"/>
              </a:ext>
            </a:extLst>
          </p:cNvPr>
          <p:cNvSpPr>
            <a:spLocks noGrp="1"/>
          </p:cNvSpPr>
          <p:nvPr>
            <p:ph type="sldNum" sz="quarter" idx="12"/>
          </p:nvPr>
        </p:nvSpPr>
        <p:spPr>
          <a:xfrm>
            <a:off x="8610600" y="6356350"/>
            <a:ext cx="2743200" cy="365125"/>
          </a:xfrm>
          <a:prstGeom prst="rect">
            <a:avLst/>
          </a:prstGeom>
        </p:spPr>
        <p:txBody>
          <a:bodyPr/>
          <a:lstStyle/>
          <a:p>
            <a:fld id="{66A42F87-7E3E-514C-90AD-780F77E35381}" type="slidenum">
              <a:rPr lang="en-US" smtClean="0"/>
              <a:t>‹#›</a:t>
            </a:fld>
            <a:endParaRPr lang="en-US"/>
          </a:p>
        </p:txBody>
      </p:sp>
    </p:spTree>
    <p:extLst>
      <p:ext uri="{BB962C8B-B14F-4D97-AF65-F5344CB8AC3E}">
        <p14:creationId xmlns:p14="http://schemas.microsoft.com/office/powerpoint/2010/main" val="203781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75BA1-2D6B-5F49-8FC7-9A4839605B2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89B138B-A2A8-6649-8591-94BA427FEE6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D62C12D-8B56-0444-9061-20A2127D6567}"/>
              </a:ext>
            </a:extLst>
          </p:cNvPr>
          <p:cNvSpPr>
            <a:spLocks noGrp="1"/>
          </p:cNvSpPr>
          <p:nvPr>
            <p:ph type="dt" sz="half" idx="10"/>
          </p:nvPr>
        </p:nvSpPr>
        <p:spPr/>
        <p:txBody>
          <a:bodyPr/>
          <a:lstStyle/>
          <a:p>
            <a:fld id="{2BFBF776-7C8E-864E-BB9E-EE2875334E2E}" type="datetimeFigureOut">
              <a:rPr lang="en-US" smtClean="0"/>
              <a:t>2/23/22</a:t>
            </a:fld>
            <a:endParaRPr lang="en-US"/>
          </a:p>
        </p:txBody>
      </p:sp>
      <p:sp>
        <p:nvSpPr>
          <p:cNvPr id="5" name="Footer Placeholder 4">
            <a:extLst>
              <a:ext uri="{FF2B5EF4-FFF2-40B4-BE49-F238E27FC236}">
                <a16:creationId xmlns:a16="http://schemas.microsoft.com/office/drawing/2014/main" id="{2F67D671-4C07-6F4C-AA1F-E4B470C6EB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64C181-FAFB-AC43-87A0-BABF50396825}"/>
              </a:ext>
            </a:extLst>
          </p:cNvPr>
          <p:cNvSpPr>
            <a:spLocks noGrp="1"/>
          </p:cNvSpPr>
          <p:nvPr>
            <p:ph type="sldNum" sz="quarter" idx="12"/>
          </p:nvPr>
        </p:nvSpPr>
        <p:spPr>
          <a:xfrm>
            <a:off x="8610600" y="6356350"/>
            <a:ext cx="2743200" cy="365125"/>
          </a:xfrm>
          <a:prstGeom prst="rect">
            <a:avLst/>
          </a:prstGeom>
        </p:spPr>
        <p:txBody>
          <a:bodyPr/>
          <a:lstStyle/>
          <a:p>
            <a:fld id="{66A42F87-7E3E-514C-90AD-780F77E35381}" type="slidenum">
              <a:rPr lang="en-US" smtClean="0"/>
              <a:t>‹#›</a:t>
            </a:fld>
            <a:endParaRPr lang="en-US"/>
          </a:p>
        </p:txBody>
      </p:sp>
    </p:spTree>
    <p:extLst>
      <p:ext uri="{BB962C8B-B14F-4D97-AF65-F5344CB8AC3E}">
        <p14:creationId xmlns:p14="http://schemas.microsoft.com/office/powerpoint/2010/main" val="2309257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241FA2-D50C-5949-8F80-FF440F62984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7E5688A-5DD5-934D-BB7D-FA13C9433EF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9313C37-7400-1347-9D06-4C7490A5359F}"/>
              </a:ext>
            </a:extLst>
          </p:cNvPr>
          <p:cNvSpPr>
            <a:spLocks noGrp="1"/>
          </p:cNvSpPr>
          <p:nvPr>
            <p:ph type="dt" sz="half" idx="10"/>
          </p:nvPr>
        </p:nvSpPr>
        <p:spPr/>
        <p:txBody>
          <a:bodyPr/>
          <a:lstStyle/>
          <a:p>
            <a:fld id="{2BFBF776-7C8E-864E-BB9E-EE2875334E2E}" type="datetimeFigureOut">
              <a:rPr lang="en-US" smtClean="0"/>
              <a:t>2/23/22</a:t>
            </a:fld>
            <a:endParaRPr lang="en-US"/>
          </a:p>
        </p:txBody>
      </p:sp>
      <p:sp>
        <p:nvSpPr>
          <p:cNvPr id="5" name="Footer Placeholder 4">
            <a:extLst>
              <a:ext uri="{FF2B5EF4-FFF2-40B4-BE49-F238E27FC236}">
                <a16:creationId xmlns:a16="http://schemas.microsoft.com/office/drawing/2014/main" id="{3F6913EB-5843-B842-B61B-EAEB8FF71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FB8951-2692-4546-9DE3-A476B3B43BF1}"/>
              </a:ext>
            </a:extLst>
          </p:cNvPr>
          <p:cNvSpPr>
            <a:spLocks noGrp="1"/>
          </p:cNvSpPr>
          <p:nvPr>
            <p:ph type="sldNum" sz="quarter" idx="12"/>
          </p:nvPr>
        </p:nvSpPr>
        <p:spPr>
          <a:xfrm>
            <a:off x="8610600" y="6356350"/>
            <a:ext cx="2743200" cy="365125"/>
          </a:xfrm>
          <a:prstGeom prst="rect">
            <a:avLst/>
          </a:prstGeom>
        </p:spPr>
        <p:txBody>
          <a:bodyPr/>
          <a:lstStyle/>
          <a:p>
            <a:fld id="{66A42F87-7E3E-514C-90AD-780F77E35381}" type="slidenum">
              <a:rPr lang="en-US" smtClean="0"/>
              <a:t>‹#›</a:t>
            </a:fld>
            <a:endParaRPr lang="en-US"/>
          </a:p>
        </p:txBody>
      </p:sp>
    </p:spTree>
    <p:extLst>
      <p:ext uri="{BB962C8B-B14F-4D97-AF65-F5344CB8AC3E}">
        <p14:creationId xmlns:p14="http://schemas.microsoft.com/office/powerpoint/2010/main" val="4226234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D3E35-A76A-3F4A-AB57-580E56283FF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6FE792A-2CF5-2D4C-80C7-39E2068F05C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F95B2E3-AE6B-E745-AFDB-FD96051B20B8}"/>
              </a:ext>
            </a:extLst>
          </p:cNvPr>
          <p:cNvSpPr>
            <a:spLocks noGrp="1"/>
          </p:cNvSpPr>
          <p:nvPr>
            <p:ph type="dt" sz="half" idx="10"/>
          </p:nvPr>
        </p:nvSpPr>
        <p:spPr/>
        <p:txBody>
          <a:bodyPr/>
          <a:lstStyle/>
          <a:p>
            <a:fld id="{2BFBF776-7C8E-864E-BB9E-EE2875334E2E}" type="datetimeFigureOut">
              <a:rPr lang="en-US" smtClean="0"/>
              <a:t>2/23/22</a:t>
            </a:fld>
            <a:endParaRPr lang="en-US"/>
          </a:p>
        </p:txBody>
      </p:sp>
      <p:sp>
        <p:nvSpPr>
          <p:cNvPr id="5" name="Footer Placeholder 4">
            <a:extLst>
              <a:ext uri="{FF2B5EF4-FFF2-40B4-BE49-F238E27FC236}">
                <a16:creationId xmlns:a16="http://schemas.microsoft.com/office/drawing/2014/main" id="{8A8C8684-576D-7540-A975-282FDB9CE8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06D468-057E-C148-A816-114037B68948}"/>
              </a:ext>
            </a:extLst>
          </p:cNvPr>
          <p:cNvSpPr>
            <a:spLocks noGrp="1"/>
          </p:cNvSpPr>
          <p:nvPr>
            <p:ph type="sldNum" sz="quarter" idx="12"/>
          </p:nvPr>
        </p:nvSpPr>
        <p:spPr>
          <a:xfrm>
            <a:off x="8610600" y="6356350"/>
            <a:ext cx="2743200" cy="365125"/>
          </a:xfrm>
          <a:prstGeom prst="rect">
            <a:avLst/>
          </a:prstGeom>
        </p:spPr>
        <p:txBody>
          <a:bodyPr/>
          <a:lstStyle/>
          <a:p>
            <a:fld id="{66A42F87-7E3E-514C-90AD-780F77E35381}" type="slidenum">
              <a:rPr lang="en-US" smtClean="0"/>
              <a:t>‹#›</a:t>
            </a:fld>
            <a:endParaRPr lang="en-US"/>
          </a:p>
        </p:txBody>
      </p:sp>
    </p:spTree>
    <p:extLst>
      <p:ext uri="{BB962C8B-B14F-4D97-AF65-F5344CB8AC3E}">
        <p14:creationId xmlns:p14="http://schemas.microsoft.com/office/powerpoint/2010/main" val="1733675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D765E-3CCA-8B43-8CC0-CCED818D945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34F047B-8DD2-3C44-8C1D-9D064120CF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A933508-36BB-2F40-B260-C7824F8DEC30}"/>
              </a:ext>
            </a:extLst>
          </p:cNvPr>
          <p:cNvSpPr>
            <a:spLocks noGrp="1"/>
          </p:cNvSpPr>
          <p:nvPr>
            <p:ph type="dt" sz="half" idx="10"/>
          </p:nvPr>
        </p:nvSpPr>
        <p:spPr/>
        <p:txBody>
          <a:bodyPr/>
          <a:lstStyle/>
          <a:p>
            <a:fld id="{2BFBF776-7C8E-864E-BB9E-EE2875334E2E}" type="datetimeFigureOut">
              <a:rPr lang="en-US" smtClean="0"/>
              <a:t>2/23/22</a:t>
            </a:fld>
            <a:endParaRPr lang="en-US"/>
          </a:p>
        </p:txBody>
      </p:sp>
      <p:sp>
        <p:nvSpPr>
          <p:cNvPr id="5" name="Footer Placeholder 4">
            <a:extLst>
              <a:ext uri="{FF2B5EF4-FFF2-40B4-BE49-F238E27FC236}">
                <a16:creationId xmlns:a16="http://schemas.microsoft.com/office/drawing/2014/main" id="{6A6474A8-1B8E-0C41-8D40-E892628990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1A362D-4CC1-664A-A804-8CD7D654A360}"/>
              </a:ext>
            </a:extLst>
          </p:cNvPr>
          <p:cNvSpPr>
            <a:spLocks noGrp="1"/>
          </p:cNvSpPr>
          <p:nvPr>
            <p:ph type="sldNum" sz="quarter" idx="12"/>
          </p:nvPr>
        </p:nvSpPr>
        <p:spPr>
          <a:xfrm>
            <a:off x="8610600" y="6356350"/>
            <a:ext cx="2743200" cy="365125"/>
          </a:xfrm>
          <a:prstGeom prst="rect">
            <a:avLst/>
          </a:prstGeom>
        </p:spPr>
        <p:txBody>
          <a:bodyPr/>
          <a:lstStyle/>
          <a:p>
            <a:fld id="{66A42F87-7E3E-514C-90AD-780F77E35381}" type="slidenum">
              <a:rPr lang="en-US" smtClean="0"/>
              <a:t>‹#›</a:t>
            </a:fld>
            <a:endParaRPr lang="en-US"/>
          </a:p>
        </p:txBody>
      </p:sp>
    </p:spTree>
    <p:extLst>
      <p:ext uri="{BB962C8B-B14F-4D97-AF65-F5344CB8AC3E}">
        <p14:creationId xmlns:p14="http://schemas.microsoft.com/office/powerpoint/2010/main" val="1536598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89E09-3D6F-7E45-8063-EEB68AF8EE8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5B71287-299E-1141-8536-209A3C63FA7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B61E6C4-3749-674D-841F-C4AFE6211FC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2E34E99E-E455-564F-878B-7F9A07F4974B}"/>
              </a:ext>
            </a:extLst>
          </p:cNvPr>
          <p:cNvSpPr>
            <a:spLocks noGrp="1"/>
          </p:cNvSpPr>
          <p:nvPr>
            <p:ph type="dt" sz="half" idx="10"/>
          </p:nvPr>
        </p:nvSpPr>
        <p:spPr/>
        <p:txBody>
          <a:bodyPr/>
          <a:lstStyle/>
          <a:p>
            <a:fld id="{2BFBF776-7C8E-864E-BB9E-EE2875334E2E}" type="datetimeFigureOut">
              <a:rPr lang="en-US" smtClean="0"/>
              <a:t>2/23/22</a:t>
            </a:fld>
            <a:endParaRPr lang="en-US"/>
          </a:p>
        </p:txBody>
      </p:sp>
      <p:sp>
        <p:nvSpPr>
          <p:cNvPr id="6" name="Footer Placeholder 5">
            <a:extLst>
              <a:ext uri="{FF2B5EF4-FFF2-40B4-BE49-F238E27FC236}">
                <a16:creationId xmlns:a16="http://schemas.microsoft.com/office/drawing/2014/main" id="{3174AE1F-F339-E646-BEA2-4567456130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DBEEB9-0D65-2343-B5A7-7C3B6DDFCA21}"/>
              </a:ext>
            </a:extLst>
          </p:cNvPr>
          <p:cNvSpPr>
            <a:spLocks noGrp="1"/>
          </p:cNvSpPr>
          <p:nvPr>
            <p:ph type="sldNum" sz="quarter" idx="12"/>
          </p:nvPr>
        </p:nvSpPr>
        <p:spPr>
          <a:xfrm>
            <a:off x="8610600" y="6356350"/>
            <a:ext cx="2743200" cy="365125"/>
          </a:xfrm>
          <a:prstGeom prst="rect">
            <a:avLst/>
          </a:prstGeom>
        </p:spPr>
        <p:txBody>
          <a:bodyPr/>
          <a:lstStyle/>
          <a:p>
            <a:fld id="{66A42F87-7E3E-514C-90AD-780F77E35381}" type="slidenum">
              <a:rPr lang="en-US" smtClean="0"/>
              <a:t>‹#›</a:t>
            </a:fld>
            <a:endParaRPr lang="en-US"/>
          </a:p>
        </p:txBody>
      </p:sp>
    </p:spTree>
    <p:extLst>
      <p:ext uri="{BB962C8B-B14F-4D97-AF65-F5344CB8AC3E}">
        <p14:creationId xmlns:p14="http://schemas.microsoft.com/office/powerpoint/2010/main" val="835571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19C45-4FB4-7D41-AD47-7303D544571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6E28EC3-BC58-C646-895C-EBDDAC5727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D605AC1-4263-3F41-8835-8E8C12E52F6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5F2C00F-DE09-BF4B-8BE3-B3B93D9FE1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510862F-7876-CC44-A4D7-355A770CC21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8066E0D-3E70-B743-BACD-A97C9C26E01F}"/>
              </a:ext>
            </a:extLst>
          </p:cNvPr>
          <p:cNvSpPr>
            <a:spLocks noGrp="1"/>
          </p:cNvSpPr>
          <p:nvPr>
            <p:ph type="dt" sz="half" idx="10"/>
          </p:nvPr>
        </p:nvSpPr>
        <p:spPr/>
        <p:txBody>
          <a:bodyPr/>
          <a:lstStyle/>
          <a:p>
            <a:fld id="{2BFBF776-7C8E-864E-BB9E-EE2875334E2E}" type="datetimeFigureOut">
              <a:rPr lang="en-US" smtClean="0"/>
              <a:t>2/23/22</a:t>
            </a:fld>
            <a:endParaRPr lang="en-US"/>
          </a:p>
        </p:txBody>
      </p:sp>
      <p:sp>
        <p:nvSpPr>
          <p:cNvPr id="8" name="Footer Placeholder 7">
            <a:extLst>
              <a:ext uri="{FF2B5EF4-FFF2-40B4-BE49-F238E27FC236}">
                <a16:creationId xmlns:a16="http://schemas.microsoft.com/office/drawing/2014/main" id="{ABC44954-35EE-0442-BB18-3E2D801BB5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6783986-2852-984E-BAAF-F8486E016BD2}"/>
              </a:ext>
            </a:extLst>
          </p:cNvPr>
          <p:cNvSpPr>
            <a:spLocks noGrp="1"/>
          </p:cNvSpPr>
          <p:nvPr>
            <p:ph type="sldNum" sz="quarter" idx="12"/>
          </p:nvPr>
        </p:nvSpPr>
        <p:spPr>
          <a:xfrm>
            <a:off x="8610600" y="6356350"/>
            <a:ext cx="2743200" cy="365125"/>
          </a:xfrm>
          <a:prstGeom prst="rect">
            <a:avLst/>
          </a:prstGeom>
        </p:spPr>
        <p:txBody>
          <a:bodyPr/>
          <a:lstStyle/>
          <a:p>
            <a:fld id="{66A42F87-7E3E-514C-90AD-780F77E35381}" type="slidenum">
              <a:rPr lang="en-US" smtClean="0"/>
              <a:t>‹#›</a:t>
            </a:fld>
            <a:endParaRPr lang="en-US"/>
          </a:p>
        </p:txBody>
      </p:sp>
    </p:spTree>
    <p:extLst>
      <p:ext uri="{BB962C8B-B14F-4D97-AF65-F5344CB8AC3E}">
        <p14:creationId xmlns:p14="http://schemas.microsoft.com/office/powerpoint/2010/main" val="159548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BB9F9-11EA-FD4D-9BE5-2C33165CA2F3}"/>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2390183-36D9-7342-8C9B-7AF2C9DCD6FD}"/>
              </a:ext>
            </a:extLst>
          </p:cNvPr>
          <p:cNvSpPr>
            <a:spLocks noGrp="1"/>
          </p:cNvSpPr>
          <p:nvPr>
            <p:ph type="dt" sz="half" idx="10"/>
          </p:nvPr>
        </p:nvSpPr>
        <p:spPr/>
        <p:txBody>
          <a:bodyPr/>
          <a:lstStyle/>
          <a:p>
            <a:fld id="{2BFBF776-7C8E-864E-BB9E-EE2875334E2E}" type="datetimeFigureOut">
              <a:rPr lang="en-US" smtClean="0"/>
              <a:t>2/23/22</a:t>
            </a:fld>
            <a:endParaRPr lang="en-US"/>
          </a:p>
        </p:txBody>
      </p:sp>
      <p:sp>
        <p:nvSpPr>
          <p:cNvPr id="4" name="Footer Placeholder 3">
            <a:extLst>
              <a:ext uri="{FF2B5EF4-FFF2-40B4-BE49-F238E27FC236}">
                <a16:creationId xmlns:a16="http://schemas.microsoft.com/office/drawing/2014/main" id="{7025A575-2DE5-8246-ADC7-0EDD1601C71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1C83FA1-5339-5F45-9259-DD77C7B98A8A}"/>
              </a:ext>
            </a:extLst>
          </p:cNvPr>
          <p:cNvSpPr>
            <a:spLocks noGrp="1"/>
          </p:cNvSpPr>
          <p:nvPr>
            <p:ph type="sldNum" sz="quarter" idx="12"/>
          </p:nvPr>
        </p:nvSpPr>
        <p:spPr>
          <a:xfrm>
            <a:off x="8610600" y="6356350"/>
            <a:ext cx="2743200" cy="365125"/>
          </a:xfrm>
          <a:prstGeom prst="rect">
            <a:avLst/>
          </a:prstGeom>
        </p:spPr>
        <p:txBody>
          <a:bodyPr/>
          <a:lstStyle/>
          <a:p>
            <a:fld id="{66A42F87-7E3E-514C-90AD-780F77E35381}" type="slidenum">
              <a:rPr lang="en-US" smtClean="0"/>
              <a:t>‹#›</a:t>
            </a:fld>
            <a:endParaRPr lang="en-US"/>
          </a:p>
        </p:txBody>
      </p:sp>
    </p:spTree>
    <p:extLst>
      <p:ext uri="{BB962C8B-B14F-4D97-AF65-F5344CB8AC3E}">
        <p14:creationId xmlns:p14="http://schemas.microsoft.com/office/powerpoint/2010/main" val="1360125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0854F9-E619-8F46-8208-76E9B0F19BFB}"/>
              </a:ext>
            </a:extLst>
          </p:cNvPr>
          <p:cNvSpPr>
            <a:spLocks noGrp="1"/>
          </p:cNvSpPr>
          <p:nvPr>
            <p:ph type="dt" sz="half" idx="10"/>
          </p:nvPr>
        </p:nvSpPr>
        <p:spPr/>
        <p:txBody>
          <a:bodyPr/>
          <a:lstStyle/>
          <a:p>
            <a:fld id="{2BFBF776-7C8E-864E-BB9E-EE2875334E2E}" type="datetimeFigureOut">
              <a:rPr lang="en-US" smtClean="0"/>
              <a:t>2/23/22</a:t>
            </a:fld>
            <a:endParaRPr lang="en-US"/>
          </a:p>
        </p:txBody>
      </p:sp>
      <p:sp>
        <p:nvSpPr>
          <p:cNvPr id="3" name="Footer Placeholder 2">
            <a:extLst>
              <a:ext uri="{FF2B5EF4-FFF2-40B4-BE49-F238E27FC236}">
                <a16:creationId xmlns:a16="http://schemas.microsoft.com/office/drawing/2014/main" id="{29DFFFE9-EB26-D84F-B3B6-373607F5533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A86E33-E9C7-ED4C-A8B8-A48B744D1023}"/>
              </a:ext>
            </a:extLst>
          </p:cNvPr>
          <p:cNvSpPr>
            <a:spLocks noGrp="1"/>
          </p:cNvSpPr>
          <p:nvPr>
            <p:ph type="sldNum" sz="quarter" idx="12"/>
          </p:nvPr>
        </p:nvSpPr>
        <p:spPr>
          <a:xfrm>
            <a:off x="8610600" y="6356350"/>
            <a:ext cx="2743200" cy="365125"/>
          </a:xfrm>
          <a:prstGeom prst="rect">
            <a:avLst/>
          </a:prstGeom>
        </p:spPr>
        <p:txBody>
          <a:bodyPr/>
          <a:lstStyle/>
          <a:p>
            <a:fld id="{66A42F87-7E3E-514C-90AD-780F77E35381}" type="slidenum">
              <a:rPr lang="en-US" smtClean="0"/>
              <a:t>‹#›</a:t>
            </a:fld>
            <a:endParaRPr lang="en-US"/>
          </a:p>
        </p:txBody>
      </p:sp>
    </p:spTree>
    <p:extLst>
      <p:ext uri="{BB962C8B-B14F-4D97-AF65-F5344CB8AC3E}">
        <p14:creationId xmlns:p14="http://schemas.microsoft.com/office/powerpoint/2010/main" val="1580049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85AD4-426F-DD41-BEB4-CD5F9A0F7F9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3B5A1A2A-3F13-714C-97B3-150D5E4C06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00EB1BD-876F-0446-A6FC-187BA8FFCB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6D02F96-C22D-B545-A588-AEA0A59F6DD1}"/>
              </a:ext>
            </a:extLst>
          </p:cNvPr>
          <p:cNvSpPr>
            <a:spLocks noGrp="1"/>
          </p:cNvSpPr>
          <p:nvPr>
            <p:ph type="dt" sz="half" idx="10"/>
          </p:nvPr>
        </p:nvSpPr>
        <p:spPr/>
        <p:txBody>
          <a:bodyPr/>
          <a:lstStyle/>
          <a:p>
            <a:fld id="{2BFBF776-7C8E-864E-BB9E-EE2875334E2E}" type="datetimeFigureOut">
              <a:rPr lang="en-US" smtClean="0"/>
              <a:t>2/23/22</a:t>
            </a:fld>
            <a:endParaRPr lang="en-US"/>
          </a:p>
        </p:txBody>
      </p:sp>
      <p:sp>
        <p:nvSpPr>
          <p:cNvPr id="6" name="Footer Placeholder 5">
            <a:extLst>
              <a:ext uri="{FF2B5EF4-FFF2-40B4-BE49-F238E27FC236}">
                <a16:creationId xmlns:a16="http://schemas.microsoft.com/office/drawing/2014/main" id="{AFA30360-4AD4-5441-A7A4-692F005390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54031A-97E2-4641-BB28-81F664A3BD61}"/>
              </a:ext>
            </a:extLst>
          </p:cNvPr>
          <p:cNvSpPr>
            <a:spLocks noGrp="1"/>
          </p:cNvSpPr>
          <p:nvPr>
            <p:ph type="sldNum" sz="quarter" idx="12"/>
          </p:nvPr>
        </p:nvSpPr>
        <p:spPr>
          <a:xfrm>
            <a:off x="8610600" y="6356350"/>
            <a:ext cx="2743200" cy="365125"/>
          </a:xfrm>
          <a:prstGeom prst="rect">
            <a:avLst/>
          </a:prstGeom>
        </p:spPr>
        <p:txBody>
          <a:bodyPr/>
          <a:lstStyle/>
          <a:p>
            <a:fld id="{66A42F87-7E3E-514C-90AD-780F77E35381}" type="slidenum">
              <a:rPr lang="en-US" smtClean="0"/>
              <a:t>‹#›</a:t>
            </a:fld>
            <a:endParaRPr lang="en-US"/>
          </a:p>
        </p:txBody>
      </p:sp>
    </p:spTree>
    <p:extLst>
      <p:ext uri="{BB962C8B-B14F-4D97-AF65-F5344CB8AC3E}">
        <p14:creationId xmlns:p14="http://schemas.microsoft.com/office/powerpoint/2010/main" val="1455938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83DC4-8146-454A-B081-10F1E5C078A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0D741F66-D517-EA4E-950A-DCA535AC9F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5E800EA-1DB1-1B47-8546-DD99E17415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6F70FFF-F075-424D-89A7-9E0D2718A04A}"/>
              </a:ext>
            </a:extLst>
          </p:cNvPr>
          <p:cNvSpPr>
            <a:spLocks noGrp="1"/>
          </p:cNvSpPr>
          <p:nvPr>
            <p:ph type="dt" sz="half" idx="10"/>
          </p:nvPr>
        </p:nvSpPr>
        <p:spPr/>
        <p:txBody>
          <a:bodyPr/>
          <a:lstStyle/>
          <a:p>
            <a:fld id="{2BFBF776-7C8E-864E-BB9E-EE2875334E2E}" type="datetimeFigureOut">
              <a:rPr lang="en-US" smtClean="0"/>
              <a:t>2/23/22</a:t>
            </a:fld>
            <a:endParaRPr lang="en-US"/>
          </a:p>
        </p:txBody>
      </p:sp>
      <p:sp>
        <p:nvSpPr>
          <p:cNvPr id="6" name="Footer Placeholder 5">
            <a:extLst>
              <a:ext uri="{FF2B5EF4-FFF2-40B4-BE49-F238E27FC236}">
                <a16:creationId xmlns:a16="http://schemas.microsoft.com/office/drawing/2014/main" id="{C925C311-A589-6742-9C71-8178248A21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787264-BC5C-C740-8E5F-7273943DFCF5}"/>
              </a:ext>
            </a:extLst>
          </p:cNvPr>
          <p:cNvSpPr>
            <a:spLocks noGrp="1"/>
          </p:cNvSpPr>
          <p:nvPr>
            <p:ph type="sldNum" sz="quarter" idx="12"/>
          </p:nvPr>
        </p:nvSpPr>
        <p:spPr>
          <a:xfrm>
            <a:off x="8610600" y="6356350"/>
            <a:ext cx="2743200" cy="365125"/>
          </a:xfrm>
          <a:prstGeom prst="rect">
            <a:avLst/>
          </a:prstGeom>
        </p:spPr>
        <p:txBody>
          <a:bodyPr/>
          <a:lstStyle/>
          <a:p>
            <a:fld id="{66A42F87-7E3E-514C-90AD-780F77E35381}" type="slidenum">
              <a:rPr lang="en-US" smtClean="0"/>
              <a:t>‹#›</a:t>
            </a:fld>
            <a:endParaRPr lang="en-US"/>
          </a:p>
        </p:txBody>
      </p:sp>
    </p:spTree>
    <p:extLst>
      <p:ext uri="{BB962C8B-B14F-4D97-AF65-F5344CB8AC3E}">
        <p14:creationId xmlns:p14="http://schemas.microsoft.com/office/powerpoint/2010/main" val="3899077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2B8EA9-8E33-634B-982E-05FB41870A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794840C-31BB-EC49-90C9-070897F43F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3BD2D1E-0638-6D45-9881-4343BB6BB8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FBF776-7C8E-864E-BB9E-EE2875334E2E}" type="datetimeFigureOut">
              <a:rPr lang="en-US" smtClean="0"/>
              <a:t>2/23/22</a:t>
            </a:fld>
            <a:endParaRPr lang="en-US"/>
          </a:p>
        </p:txBody>
      </p:sp>
      <p:sp>
        <p:nvSpPr>
          <p:cNvPr id="5" name="Footer Placeholder 4">
            <a:extLst>
              <a:ext uri="{FF2B5EF4-FFF2-40B4-BE49-F238E27FC236}">
                <a16:creationId xmlns:a16="http://schemas.microsoft.com/office/drawing/2014/main" id="{42492E4C-E44A-0244-A269-0C60DB2ACD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pic>
        <p:nvPicPr>
          <p:cNvPr id="1026" name="Picture 2" descr="What is Twitter?">
            <a:extLst>
              <a:ext uri="{FF2B5EF4-FFF2-40B4-BE49-F238E27FC236}">
                <a16:creationId xmlns:a16="http://schemas.microsoft.com/office/drawing/2014/main" id="{64139B51-EAB9-3748-8059-0104ED2BF45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0184603" y="6363282"/>
            <a:ext cx="464324" cy="35819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813B612-E718-874A-96EE-665B17E01627}"/>
              </a:ext>
            </a:extLst>
          </p:cNvPr>
          <p:cNvSpPr txBox="1"/>
          <p:nvPr userDrawn="1"/>
        </p:nvSpPr>
        <p:spPr>
          <a:xfrm>
            <a:off x="10648927" y="6356350"/>
            <a:ext cx="1409745" cy="369332"/>
          </a:xfrm>
          <a:prstGeom prst="rect">
            <a:avLst/>
          </a:prstGeom>
          <a:noFill/>
        </p:spPr>
        <p:txBody>
          <a:bodyPr wrap="none" rtlCol="0">
            <a:spAutoFit/>
          </a:bodyPr>
          <a:lstStyle/>
          <a:p>
            <a:r>
              <a:rPr lang="en-US" dirty="0" err="1"/>
              <a:t>JakeGinnivan</a:t>
            </a:r>
            <a:endParaRPr lang="en-US" dirty="0"/>
          </a:p>
        </p:txBody>
      </p:sp>
    </p:spTree>
    <p:extLst>
      <p:ext uri="{BB962C8B-B14F-4D97-AF65-F5344CB8AC3E}">
        <p14:creationId xmlns:p14="http://schemas.microsoft.com/office/powerpoint/2010/main" val="1070843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4.jpeg"/><Relationship Id="rId7" Type="http://schemas.openxmlformats.org/officeDocument/2006/relationships/diagramColors" Target="../diagrams/colors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8.jpe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3" descr="Empty speech bubbles">
            <a:extLst>
              <a:ext uri="{FF2B5EF4-FFF2-40B4-BE49-F238E27FC236}">
                <a16:creationId xmlns:a16="http://schemas.microsoft.com/office/drawing/2014/main" id="{457C8099-7D67-40C1-9232-79D5AA6BE376}"/>
              </a:ext>
            </a:extLst>
          </p:cNvPr>
          <p:cNvPicPr>
            <a:picLocks noChangeAspect="1"/>
          </p:cNvPicPr>
          <p:nvPr/>
        </p:nvPicPr>
        <p:blipFill rotWithShape="1">
          <a:blip r:embed="rId3">
            <a:alphaModFix amt="50000"/>
          </a:blip>
          <a:srcRect t="5516" b="10215"/>
          <a:stretch/>
        </p:blipFill>
        <p:spPr>
          <a:xfrm>
            <a:off x="20" y="1"/>
            <a:ext cx="12191980" cy="6857999"/>
          </a:xfrm>
          <a:prstGeom prst="rect">
            <a:avLst/>
          </a:prstGeom>
        </p:spPr>
      </p:pic>
      <p:sp>
        <p:nvSpPr>
          <p:cNvPr id="2" name="Title 1">
            <a:extLst>
              <a:ext uri="{FF2B5EF4-FFF2-40B4-BE49-F238E27FC236}">
                <a16:creationId xmlns:a16="http://schemas.microsoft.com/office/drawing/2014/main" id="{A3573C5D-7384-6849-858A-E321A462E18D}"/>
              </a:ext>
            </a:extLst>
          </p:cNvPr>
          <p:cNvSpPr>
            <a:spLocks noGrp="1"/>
          </p:cNvSpPr>
          <p:nvPr>
            <p:ph type="ctrTitle"/>
          </p:nvPr>
        </p:nvSpPr>
        <p:spPr>
          <a:xfrm>
            <a:off x="4073237" y="3020290"/>
            <a:ext cx="6525491" cy="2260749"/>
          </a:xfrm>
        </p:spPr>
        <p:txBody>
          <a:bodyPr>
            <a:normAutofit fontScale="90000"/>
          </a:bodyPr>
          <a:lstStyle/>
          <a:p>
            <a:r>
              <a:rPr lang="en-US" dirty="0">
                <a:solidFill>
                  <a:srgbClr val="FFFFFF"/>
                </a:solidFill>
              </a:rPr>
              <a:t>What does cloud native security look like?</a:t>
            </a:r>
          </a:p>
        </p:txBody>
      </p:sp>
      <p:pic>
        <p:nvPicPr>
          <p:cNvPr id="7" name="Picture 2" descr="What is Twitter?">
            <a:extLst>
              <a:ext uri="{FF2B5EF4-FFF2-40B4-BE49-F238E27FC236}">
                <a16:creationId xmlns:a16="http://schemas.microsoft.com/office/drawing/2014/main" id="{78C17DD5-E333-B643-B502-8286A3D17C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84603" y="6363282"/>
            <a:ext cx="464324" cy="35819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595306E-3C99-C24E-9529-E5DC4275416A}"/>
              </a:ext>
            </a:extLst>
          </p:cNvPr>
          <p:cNvSpPr txBox="1"/>
          <p:nvPr/>
        </p:nvSpPr>
        <p:spPr>
          <a:xfrm>
            <a:off x="10648927" y="6356350"/>
            <a:ext cx="1409745" cy="369332"/>
          </a:xfrm>
          <a:prstGeom prst="rect">
            <a:avLst/>
          </a:prstGeom>
          <a:noFill/>
        </p:spPr>
        <p:txBody>
          <a:bodyPr wrap="none" rtlCol="0">
            <a:spAutoFit/>
          </a:bodyPr>
          <a:lstStyle/>
          <a:p>
            <a:r>
              <a:rPr lang="en-US" dirty="0" err="1"/>
              <a:t>JakeGinnivan</a:t>
            </a:r>
            <a:endParaRPr lang="en-US" dirty="0"/>
          </a:p>
        </p:txBody>
      </p:sp>
      <p:pic>
        <p:nvPicPr>
          <p:cNvPr id="2050" name="Picture 2" descr="Arkahna | Cloud Native Specialists">
            <a:extLst>
              <a:ext uri="{FF2B5EF4-FFF2-40B4-BE49-F238E27FC236}">
                <a16:creationId xmlns:a16="http://schemas.microsoft.com/office/drawing/2014/main" id="{A607D47E-F216-CF4A-A7CC-8FCC99811B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850623"/>
            <a:ext cx="2837635" cy="1025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758826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4" descr="White structure">
            <a:extLst>
              <a:ext uri="{FF2B5EF4-FFF2-40B4-BE49-F238E27FC236}">
                <a16:creationId xmlns:a16="http://schemas.microsoft.com/office/drawing/2014/main" id="{686CAF2A-E614-4DAF-AF6E-B080F1B4A9B9}"/>
              </a:ext>
            </a:extLst>
          </p:cNvPr>
          <p:cNvPicPr>
            <a:picLocks noChangeAspect="1"/>
          </p:cNvPicPr>
          <p:nvPr/>
        </p:nvPicPr>
        <p:blipFill rotWithShape="1">
          <a:blip r:embed="rId2">
            <a:alphaModFix amt="35000"/>
          </a:blip>
          <a:srcRect b="24242"/>
          <a:stretch/>
        </p:blipFill>
        <p:spPr>
          <a:xfrm>
            <a:off x="20" y="1"/>
            <a:ext cx="12191980" cy="6857999"/>
          </a:xfrm>
          <a:prstGeom prst="rect">
            <a:avLst/>
          </a:prstGeom>
        </p:spPr>
      </p:pic>
      <p:sp>
        <p:nvSpPr>
          <p:cNvPr id="2" name="Title 1">
            <a:extLst>
              <a:ext uri="{FF2B5EF4-FFF2-40B4-BE49-F238E27FC236}">
                <a16:creationId xmlns:a16="http://schemas.microsoft.com/office/drawing/2014/main" id="{32F3ECB1-8089-C041-9A10-389439DA3D40}"/>
              </a:ext>
            </a:extLst>
          </p:cNvPr>
          <p:cNvSpPr>
            <a:spLocks noGrp="1"/>
          </p:cNvSpPr>
          <p:nvPr>
            <p:ph type="title"/>
          </p:nvPr>
        </p:nvSpPr>
        <p:spPr>
          <a:xfrm>
            <a:off x="838201" y="1065862"/>
            <a:ext cx="3313164" cy="4726276"/>
          </a:xfrm>
        </p:spPr>
        <p:txBody>
          <a:bodyPr>
            <a:normAutofit/>
          </a:bodyPr>
          <a:lstStyle/>
          <a:p>
            <a:pPr algn="r"/>
            <a:r>
              <a:rPr lang="en-US" sz="4000">
                <a:solidFill>
                  <a:srgbClr val="FFFFFF"/>
                </a:solidFill>
              </a:rPr>
              <a:t>Shadow IT &amp; the rise of SaaS</a:t>
            </a:r>
          </a:p>
        </p:txBody>
      </p:sp>
      <p:cxnSp>
        <p:nvCxnSpPr>
          <p:cNvPr id="40" name="Straight Connector 1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8D1215E-625F-804F-91C7-F1C93BAC67F7}"/>
              </a:ext>
            </a:extLst>
          </p:cNvPr>
          <p:cNvSpPr>
            <a:spLocks noGrp="1"/>
          </p:cNvSpPr>
          <p:nvPr>
            <p:ph idx="1"/>
          </p:nvPr>
        </p:nvSpPr>
        <p:spPr>
          <a:xfrm>
            <a:off x="5155379" y="1065862"/>
            <a:ext cx="5744685" cy="4726276"/>
          </a:xfrm>
        </p:spPr>
        <p:txBody>
          <a:bodyPr anchor="ctr">
            <a:normAutofit/>
          </a:bodyPr>
          <a:lstStyle/>
          <a:p>
            <a:r>
              <a:rPr lang="en-US" sz="2000">
                <a:solidFill>
                  <a:srgbClr val="FFFFFF"/>
                </a:solidFill>
              </a:rPr>
              <a:t>Importance of making things easy for staff</a:t>
            </a:r>
          </a:p>
          <a:p>
            <a:endParaRPr lang="en-US" sz="2000">
              <a:solidFill>
                <a:srgbClr val="FFFFFF"/>
              </a:solidFill>
            </a:endParaRPr>
          </a:p>
          <a:p>
            <a:r>
              <a:rPr lang="en-US" sz="2000">
                <a:solidFill>
                  <a:srgbClr val="FFFFFF"/>
                </a:solidFill>
              </a:rPr>
              <a:t>How to design when you can’t create a network perimiter</a:t>
            </a:r>
          </a:p>
        </p:txBody>
      </p:sp>
    </p:spTree>
    <p:extLst>
      <p:ext uri="{BB962C8B-B14F-4D97-AF65-F5344CB8AC3E}">
        <p14:creationId xmlns:p14="http://schemas.microsoft.com/office/powerpoint/2010/main" val="1820474289"/>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uter script on a screen">
            <a:extLst>
              <a:ext uri="{FF2B5EF4-FFF2-40B4-BE49-F238E27FC236}">
                <a16:creationId xmlns:a16="http://schemas.microsoft.com/office/drawing/2014/main" id="{8FB56786-F5DA-4550-8728-843F13D82E99}"/>
              </a:ext>
            </a:extLst>
          </p:cNvPr>
          <p:cNvPicPr>
            <a:picLocks noChangeAspect="1"/>
          </p:cNvPicPr>
          <p:nvPr/>
        </p:nvPicPr>
        <p:blipFill rotWithShape="1">
          <a:blip r:embed="rId3">
            <a:alphaModFix amt="35000"/>
          </a:blip>
          <a:srcRect t="5981" b="9750"/>
          <a:stretch/>
        </p:blipFill>
        <p:spPr>
          <a:xfrm>
            <a:off x="20" y="1"/>
            <a:ext cx="12191980" cy="6857999"/>
          </a:xfrm>
          <a:prstGeom prst="rect">
            <a:avLst/>
          </a:prstGeom>
        </p:spPr>
      </p:pic>
      <p:sp>
        <p:nvSpPr>
          <p:cNvPr id="2" name="Title 1">
            <a:extLst>
              <a:ext uri="{FF2B5EF4-FFF2-40B4-BE49-F238E27FC236}">
                <a16:creationId xmlns:a16="http://schemas.microsoft.com/office/drawing/2014/main" id="{43CF6154-003A-DB4B-AA14-AD0CC4C84584}"/>
              </a:ext>
            </a:extLst>
          </p:cNvPr>
          <p:cNvSpPr>
            <a:spLocks noGrp="1"/>
          </p:cNvSpPr>
          <p:nvPr>
            <p:ph type="title"/>
          </p:nvPr>
        </p:nvSpPr>
        <p:spPr>
          <a:xfrm>
            <a:off x="838201" y="1065862"/>
            <a:ext cx="3313164" cy="4726276"/>
          </a:xfrm>
        </p:spPr>
        <p:txBody>
          <a:bodyPr>
            <a:normAutofit/>
          </a:bodyPr>
          <a:lstStyle/>
          <a:p>
            <a:pPr algn="r"/>
            <a:r>
              <a:rPr lang="en-US" sz="4000" dirty="0">
                <a:solidFill>
                  <a:srgbClr val="FFFFFF"/>
                </a:solidFill>
              </a:rPr>
              <a:t>Supply chain </a:t>
            </a:r>
            <a:br>
              <a:rPr lang="en-US" sz="4000" dirty="0">
                <a:solidFill>
                  <a:srgbClr val="FFFFFF"/>
                </a:solidFill>
              </a:rPr>
            </a:br>
            <a:br>
              <a:rPr lang="en-US" sz="4000" dirty="0">
                <a:solidFill>
                  <a:srgbClr val="FFFFFF"/>
                </a:solidFill>
              </a:rPr>
            </a:br>
            <a:r>
              <a:rPr lang="en-US" sz="4000" dirty="0">
                <a:solidFill>
                  <a:srgbClr val="FFFFFF"/>
                </a:solidFill>
              </a:rPr>
              <a:t> target the developers</a:t>
            </a:r>
          </a:p>
        </p:txBody>
      </p:sp>
      <p:cxnSp>
        <p:nvCxnSpPr>
          <p:cNvPr id="11" name="Straight Connector 1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64E780F-D27A-8F41-805A-BF5C5C8370A1}"/>
              </a:ext>
            </a:extLst>
          </p:cNvPr>
          <p:cNvSpPr>
            <a:spLocks noGrp="1"/>
          </p:cNvSpPr>
          <p:nvPr>
            <p:ph idx="1"/>
          </p:nvPr>
        </p:nvSpPr>
        <p:spPr>
          <a:xfrm>
            <a:off x="5155379" y="1065862"/>
            <a:ext cx="5744685" cy="4726276"/>
          </a:xfrm>
        </p:spPr>
        <p:txBody>
          <a:bodyPr anchor="ctr">
            <a:normAutofit/>
          </a:bodyPr>
          <a:lstStyle/>
          <a:p>
            <a:r>
              <a:rPr lang="en-US" sz="2000" dirty="0">
                <a:solidFill>
                  <a:srgbClr val="FFFFFF"/>
                </a:solidFill>
              </a:rPr>
              <a:t>GitLab Development Kit </a:t>
            </a:r>
            <a:r>
              <a:rPr lang="en-US" sz="2000" dirty="0" err="1">
                <a:solidFill>
                  <a:srgbClr val="FFFFFF"/>
                </a:solidFill>
              </a:rPr>
              <a:t>driveby</a:t>
            </a:r>
            <a:endParaRPr lang="en-US" sz="2000" dirty="0">
              <a:solidFill>
                <a:srgbClr val="FFFFFF"/>
              </a:solidFill>
            </a:endParaRPr>
          </a:p>
          <a:p>
            <a:endParaRPr lang="en-US" sz="2000" dirty="0">
              <a:solidFill>
                <a:srgbClr val="FFFFFF"/>
              </a:solidFill>
            </a:endParaRPr>
          </a:p>
          <a:p>
            <a:r>
              <a:rPr lang="en-US" sz="2000" dirty="0">
                <a:solidFill>
                  <a:srgbClr val="FFFFFF"/>
                </a:solidFill>
              </a:rPr>
              <a:t>NPM / NuGet pre-install hooks stealing credentials</a:t>
            </a:r>
          </a:p>
        </p:txBody>
      </p:sp>
    </p:spTree>
    <p:extLst>
      <p:ext uri="{BB962C8B-B14F-4D97-AF65-F5344CB8AC3E}">
        <p14:creationId xmlns:p14="http://schemas.microsoft.com/office/powerpoint/2010/main" val="3749364380"/>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F6154-003A-DB4B-AA14-AD0CC4C84584}"/>
              </a:ext>
            </a:extLst>
          </p:cNvPr>
          <p:cNvSpPr>
            <a:spLocks noGrp="1"/>
          </p:cNvSpPr>
          <p:nvPr>
            <p:ph type="title"/>
          </p:nvPr>
        </p:nvSpPr>
        <p:spPr/>
        <p:txBody>
          <a:bodyPr/>
          <a:lstStyle/>
          <a:p>
            <a:r>
              <a:rPr lang="en-US" dirty="0"/>
              <a:t>Supply chain attacks – tools</a:t>
            </a:r>
          </a:p>
        </p:txBody>
      </p:sp>
      <p:pic>
        <p:nvPicPr>
          <p:cNvPr id="1026" name="Picture 2" descr="SolarWinds">
            <a:extLst>
              <a:ext uri="{FF2B5EF4-FFF2-40B4-BE49-F238E27FC236}">
                <a16:creationId xmlns:a16="http://schemas.microsoft.com/office/drawing/2014/main" id="{5F00A61A-D66D-974B-880A-5DDFC56338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314170"/>
            <a:ext cx="95250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4882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85"/>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B7EE4-7612-5345-BAC4-38DF552419F5}"/>
              </a:ext>
            </a:extLst>
          </p:cNvPr>
          <p:cNvSpPr>
            <a:spLocks noGrp="1"/>
          </p:cNvSpPr>
          <p:nvPr>
            <p:ph type="title"/>
          </p:nvPr>
        </p:nvSpPr>
        <p:spPr>
          <a:xfrm>
            <a:off x="8158162" y="2422525"/>
            <a:ext cx="3819525" cy="1325563"/>
          </a:xfrm>
        </p:spPr>
        <p:txBody>
          <a:bodyPr/>
          <a:lstStyle/>
          <a:p>
            <a:pPr algn="r"/>
            <a:r>
              <a:rPr lang="en-US" dirty="0"/>
              <a:t>Lateral</a:t>
            </a:r>
            <a:br>
              <a:rPr lang="en-US" dirty="0"/>
            </a:br>
            <a:r>
              <a:rPr lang="en-US" dirty="0"/>
              <a:t>movement</a:t>
            </a:r>
          </a:p>
        </p:txBody>
      </p:sp>
    </p:spTree>
    <p:extLst>
      <p:ext uri="{BB962C8B-B14F-4D97-AF65-F5344CB8AC3E}">
        <p14:creationId xmlns:p14="http://schemas.microsoft.com/office/powerpoint/2010/main" val="766071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2BADBF5-A28D-479E-9E7D-394114BCFF8F}"/>
              </a:ext>
            </a:extLst>
          </p:cNvPr>
          <p:cNvPicPr>
            <a:picLocks noChangeAspect="1"/>
          </p:cNvPicPr>
          <p:nvPr/>
        </p:nvPicPr>
        <p:blipFill rotWithShape="1">
          <a:blip r:embed="rId3">
            <a:alphaModFix amt="35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F279E139-9D7A-8048-BF7B-6626DDB02514}"/>
              </a:ext>
            </a:extLst>
          </p:cNvPr>
          <p:cNvSpPr>
            <a:spLocks noGrp="1"/>
          </p:cNvSpPr>
          <p:nvPr>
            <p:ph type="title"/>
          </p:nvPr>
        </p:nvSpPr>
        <p:spPr>
          <a:xfrm>
            <a:off x="838201" y="1065862"/>
            <a:ext cx="3313164" cy="4726276"/>
          </a:xfrm>
        </p:spPr>
        <p:txBody>
          <a:bodyPr>
            <a:normAutofit/>
          </a:bodyPr>
          <a:lstStyle/>
          <a:p>
            <a:pPr algn="r"/>
            <a:r>
              <a:rPr lang="en-US" sz="4000">
                <a:solidFill>
                  <a:srgbClr val="FFFFFF"/>
                </a:solidFill>
              </a:rPr>
              <a:t>Build agents</a:t>
            </a:r>
          </a:p>
        </p:txBody>
      </p:sp>
      <p:cxnSp>
        <p:nvCxnSpPr>
          <p:cNvPr id="19" name="Straight Connector 18">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5814A786-7236-4329-9A50-F840D52789D3}"/>
              </a:ext>
            </a:extLst>
          </p:cNvPr>
          <p:cNvGraphicFramePr>
            <a:graphicFrameLocks noGrp="1"/>
          </p:cNvGraphicFramePr>
          <p:nvPr>
            <p:ph idx="1"/>
            <p:extLst>
              <p:ext uri="{D42A27DB-BD31-4B8C-83A1-F6EECF244321}">
                <p14:modId xmlns:p14="http://schemas.microsoft.com/office/powerpoint/2010/main" val="3635816512"/>
              </p:ext>
            </p:extLst>
          </p:nvPr>
        </p:nvGraphicFramePr>
        <p:xfrm>
          <a:off x="5155379" y="1065862"/>
          <a:ext cx="5744685" cy="47262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70545388"/>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3955"/>
            <a:lum/>
          </a:blip>
          <a:srcRect/>
          <a:stretch>
            <a:fillRect l="-6000" r="-6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B05AE4-14C2-C649-8473-EC9376B1DAA2}"/>
              </a:ext>
            </a:extLst>
          </p:cNvPr>
          <p:cNvSpPr>
            <a:spLocks noGrp="1"/>
          </p:cNvSpPr>
          <p:nvPr>
            <p:ph type="title"/>
          </p:nvPr>
        </p:nvSpPr>
        <p:spPr>
          <a:xfrm>
            <a:off x="-3048" y="0"/>
            <a:ext cx="3494362" cy="3688805"/>
          </a:xfrm>
        </p:spPr>
        <p:txBody>
          <a:bodyPr>
            <a:normAutofit/>
          </a:bodyPr>
          <a:lstStyle/>
          <a:p>
            <a:pPr algn="r"/>
            <a:r>
              <a:rPr lang="en-US" dirty="0">
                <a:solidFill>
                  <a:schemeClr val="bg1"/>
                </a:solidFill>
              </a:rPr>
              <a:t>Privilege escalation</a:t>
            </a:r>
          </a:p>
        </p:txBody>
      </p:sp>
      <p:sp>
        <p:nvSpPr>
          <p:cNvPr id="3" name="Content Placeholder 2">
            <a:extLst>
              <a:ext uri="{FF2B5EF4-FFF2-40B4-BE49-F238E27FC236}">
                <a16:creationId xmlns:a16="http://schemas.microsoft.com/office/drawing/2014/main" id="{F0C2AC5C-6484-E845-A819-1B674513E707}"/>
              </a:ext>
            </a:extLst>
          </p:cNvPr>
          <p:cNvSpPr>
            <a:spLocks noGrp="1"/>
          </p:cNvSpPr>
          <p:nvPr>
            <p:ph idx="1"/>
          </p:nvPr>
        </p:nvSpPr>
        <p:spPr>
          <a:xfrm>
            <a:off x="5811183" y="1438834"/>
            <a:ext cx="6377769" cy="5217459"/>
          </a:xfrm>
        </p:spPr>
        <p:txBody>
          <a:bodyPr anchor="t">
            <a:normAutofit/>
          </a:bodyPr>
          <a:lstStyle/>
          <a:p>
            <a:r>
              <a:rPr lang="en-US" sz="2400" dirty="0">
                <a:solidFill>
                  <a:schemeClr val="bg1"/>
                </a:solidFill>
              </a:rPr>
              <a:t>Can deployment credentials modify policy?</a:t>
            </a:r>
          </a:p>
          <a:p>
            <a:endParaRPr lang="en-US" sz="2400" dirty="0">
              <a:solidFill>
                <a:schemeClr val="bg1"/>
              </a:solidFill>
            </a:endParaRPr>
          </a:p>
          <a:p>
            <a:r>
              <a:rPr lang="en-US" sz="2400" dirty="0">
                <a:solidFill>
                  <a:schemeClr val="bg1"/>
                </a:solidFill>
              </a:rPr>
              <a:t>Can a developer who can deploy an applications roles/policies modify </a:t>
            </a:r>
            <a:r>
              <a:rPr lang="en-US" sz="2400" dirty="0" err="1">
                <a:solidFill>
                  <a:schemeClr val="bg1"/>
                </a:solidFill>
              </a:rPr>
              <a:t>rbac</a:t>
            </a:r>
            <a:r>
              <a:rPr lang="en-US" sz="2400" dirty="0">
                <a:solidFill>
                  <a:schemeClr val="bg1"/>
                </a:solidFill>
              </a:rPr>
              <a:t> for staff?</a:t>
            </a:r>
          </a:p>
        </p:txBody>
      </p:sp>
    </p:spTree>
    <p:extLst>
      <p:ext uri="{BB962C8B-B14F-4D97-AF65-F5344CB8AC3E}">
        <p14:creationId xmlns:p14="http://schemas.microsoft.com/office/powerpoint/2010/main" val="2525375628"/>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4" descr="Top shot of a representation of networks with stick figures.">
            <a:extLst>
              <a:ext uri="{FF2B5EF4-FFF2-40B4-BE49-F238E27FC236}">
                <a16:creationId xmlns:a16="http://schemas.microsoft.com/office/drawing/2014/main" id="{837EAA89-0E84-4447-A17B-5397BCBC108C}"/>
              </a:ext>
            </a:extLst>
          </p:cNvPr>
          <p:cNvPicPr>
            <a:picLocks noChangeAspect="1"/>
          </p:cNvPicPr>
          <p:nvPr/>
        </p:nvPicPr>
        <p:blipFill rotWithShape="1">
          <a:blip r:embed="rId2">
            <a:alphaModFix amt="50000"/>
          </a:blip>
          <a:srcRect t="8776" b="6637"/>
          <a:stretch/>
        </p:blipFill>
        <p:spPr>
          <a:xfrm>
            <a:off x="20" y="1"/>
            <a:ext cx="12191980" cy="6857999"/>
          </a:xfrm>
          <a:prstGeom prst="rect">
            <a:avLst/>
          </a:prstGeom>
        </p:spPr>
      </p:pic>
      <p:sp>
        <p:nvSpPr>
          <p:cNvPr id="2" name="Title 1">
            <a:extLst>
              <a:ext uri="{FF2B5EF4-FFF2-40B4-BE49-F238E27FC236}">
                <a16:creationId xmlns:a16="http://schemas.microsoft.com/office/drawing/2014/main" id="{164699EE-591E-594E-BD9D-9588371757FF}"/>
              </a:ext>
            </a:extLst>
          </p:cNvPr>
          <p:cNvSpPr>
            <a:spLocks noGrp="1"/>
          </p:cNvSpPr>
          <p:nvPr>
            <p:ph type="title"/>
          </p:nvPr>
        </p:nvSpPr>
        <p:spPr>
          <a:xfrm>
            <a:off x="1524000" y="1660244"/>
            <a:ext cx="9144000" cy="2900518"/>
          </a:xfrm>
        </p:spPr>
        <p:txBody>
          <a:bodyPr vert="horz" lIns="91440" tIns="45720" rIns="91440" bIns="45720" rtlCol="0" anchor="b">
            <a:normAutofit/>
          </a:bodyPr>
          <a:lstStyle/>
          <a:p>
            <a:pPr algn="ctr"/>
            <a:r>
              <a:rPr lang="en-US" sz="6000" dirty="0"/>
              <a:t>Required size of operations and security teams?</a:t>
            </a:r>
          </a:p>
        </p:txBody>
      </p:sp>
    </p:spTree>
    <p:extLst>
      <p:ext uri="{BB962C8B-B14F-4D97-AF65-F5344CB8AC3E}">
        <p14:creationId xmlns:p14="http://schemas.microsoft.com/office/powerpoint/2010/main" val="2561216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rson handing over keys">
            <a:extLst>
              <a:ext uri="{FF2B5EF4-FFF2-40B4-BE49-F238E27FC236}">
                <a16:creationId xmlns:a16="http://schemas.microsoft.com/office/drawing/2014/main" id="{414B3E11-7CC8-490D-AD89-5422FCFB8C91}"/>
              </a:ext>
            </a:extLst>
          </p:cNvPr>
          <p:cNvPicPr>
            <a:picLocks noChangeAspect="1"/>
          </p:cNvPicPr>
          <p:nvPr/>
        </p:nvPicPr>
        <p:blipFill rotWithShape="1">
          <a:blip r:embed="rId2">
            <a:alphaModFix amt="50000"/>
          </a:blip>
          <a:srcRect t="13082" b="2648"/>
          <a:stretch/>
        </p:blipFill>
        <p:spPr>
          <a:xfrm>
            <a:off x="20" y="1"/>
            <a:ext cx="12191980" cy="6857999"/>
          </a:xfrm>
          <a:prstGeom prst="rect">
            <a:avLst/>
          </a:prstGeom>
        </p:spPr>
      </p:pic>
      <p:sp>
        <p:nvSpPr>
          <p:cNvPr id="2" name="Title 1">
            <a:extLst>
              <a:ext uri="{FF2B5EF4-FFF2-40B4-BE49-F238E27FC236}">
                <a16:creationId xmlns:a16="http://schemas.microsoft.com/office/drawing/2014/main" id="{1D07472D-A0C7-7E43-B2C0-FAB4509CEF57}"/>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a:solidFill>
                  <a:srgbClr val="FFFFFF"/>
                </a:solidFill>
              </a:rPr>
              <a:t>How to improve security</a:t>
            </a:r>
          </a:p>
        </p:txBody>
      </p:sp>
    </p:spTree>
    <p:extLst>
      <p:ext uri="{BB962C8B-B14F-4D97-AF65-F5344CB8AC3E}">
        <p14:creationId xmlns:p14="http://schemas.microsoft.com/office/powerpoint/2010/main" val="1254198637"/>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Hands holding each other's wrists and interlinked to form a circle">
            <a:extLst>
              <a:ext uri="{FF2B5EF4-FFF2-40B4-BE49-F238E27FC236}">
                <a16:creationId xmlns:a16="http://schemas.microsoft.com/office/drawing/2014/main" id="{58814AF8-B025-487D-8AEF-55545613E102}"/>
              </a:ext>
            </a:extLst>
          </p:cNvPr>
          <p:cNvPicPr>
            <a:picLocks noChangeAspect="1"/>
          </p:cNvPicPr>
          <p:nvPr/>
        </p:nvPicPr>
        <p:blipFill rotWithShape="1">
          <a:blip r:embed="rId2">
            <a:alphaModFix amt="50000"/>
          </a:blip>
          <a:srcRect b="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65647D30-EB59-A849-8925-DCCC714666A1}"/>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Zero trust</a:t>
            </a:r>
          </a:p>
        </p:txBody>
      </p:sp>
    </p:spTree>
    <p:extLst>
      <p:ext uri="{BB962C8B-B14F-4D97-AF65-F5344CB8AC3E}">
        <p14:creationId xmlns:p14="http://schemas.microsoft.com/office/powerpoint/2010/main" val="899083234"/>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Red threads and scribbles">
            <a:extLst>
              <a:ext uri="{FF2B5EF4-FFF2-40B4-BE49-F238E27FC236}">
                <a16:creationId xmlns:a16="http://schemas.microsoft.com/office/drawing/2014/main" id="{9459199F-A09B-4714-8EAE-D6BDF82B902A}"/>
              </a:ext>
            </a:extLst>
          </p:cNvPr>
          <p:cNvPicPr>
            <a:picLocks noChangeAspect="1"/>
          </p:cNvPicPr>
          <p:nvPr/>
        </p:nvPicPr>
        <p:blipFill rotWithShape="1">
          <a:blip r:embed="rId2">
            <a:alphaModFix amt="50000"/>
          </a:blip>
          <a:srcRect t="10714"/>
          <a:stretch/>
        </p:blipFill>
        <p:spPr>
          <a:xfrm>
            <a:off x="20" y="1"/>
            <a:ext cx="12191980" cy="6857999"/>
          </a:xfrm>
          <a:prstGeom prst="rect">
            <a:avLst/>
          </a:prstGeom>
        </p:spPr>
      </p:pic>
      <p:sp>
        <p:nvSpPr>
          <p:cNvPr id="2" name="Title 1">
            <a:extLst>
              <a:ext uri="{FF2B5EF4-FFF2-40B4-BE49-F238E27FC236}">
                <a16:creationId xmlns:a16="http://schemas.microsoft.com/office/drawing/2014/main" id="{51192921-CFB8-3D48-83C0-393C1ADD4300}"/>
              </a:ext>
            </a:extLst>
          </p:cNvPr>
          <p:cNvSpPr>
            <a:spLocks noGrp="1"/>
          </p:cNvSpPr>
          <p:nvPr>
            <p:ph type="title"/>
          </p:nvPr>
        </p:nvSpPr>
        <p:spPr>
          <a:xfrm>
            <a:off x="838200" y="1122362"/>
            <a:ext cx="10515600" cy="2900518"/>
          </a:xfrm>
        </p:spPr>
        <p:txBody>
          <a:bodyPr vert="horz" lIns="91440" tIns="45720" rIns="91440" bIns="45720" rtlCol="0" anchor="b">
            <a:normAutofit/>
          </a:bodyPr>
          <a:lstStyle/>
          <a:p>
            <a:pPr algn="ctr"/>
            <a:r>
              <a:rPr lang="en-US">
                <a:solidFill>
                  <a:srgbClr val="FFFFFF"/>
                </a:solidFill>
              </a:rPr>
              <a:t>Managed identities</a:t>
            </a:r>
          </a:p>
        </p:txBody>
      </p:sp>
    </p:spTree>
    <p:extLst>
      <p:ext uri="{BB962C8B-B14F-4D97-AF65-F5344CB8AC3E}">
        <p14:creationId xmlns:p14="http://schemas.microsoft.com/office/powerpoint/2010/main" val="488917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B20DD3-FAB7-1E43-BE69-4765EB47A057}"/>
              </a:ext>
            </a:extLst>
          </p:cNvPr>
          <p:cNvPicPr>
            <a:picLocks noChangeAspect="1"/>
          </p:cNvPicPr>
          <p:nvPr/>
        </p:nvPicPr>
        <p:blipFill>
          <a:blip r:embed="rId3"/>
          <a:stretch>
            <a:fillRect/>
          </a:stretch>
        </p:blipFill>
        <p:spPr>
          <a:xfrm>
            <a:off x="2330450" y="3636319"/>
            <a:ext cx="7531100" cy="3073400"/>
          </a:xfrm>
          <a:prstGeom prst="rect">
            <a:avLst/>
          </a:prstGeom>
        </p:spPr>
      </p:pic>
      <p:pic>
        <p:nvPicPr>
          <p:cNvPr id="5" name="Picture 4">
            <a:extLst>
              <a:ext uri="{FF2B5EF4-FFF2-40B4-BE49-F238E27FC236}">
                <a16:creationId xmlns:a16="http://schemas.microsoft.com/office/drawing/2014/main" id="{6B1E518E-A0DE-184C-8A87-F16CB85529A6}"/>
              </a:ext>
            </a:extLst>
          </p:cNvPr>
          <p:cNvPicPr>
            <a:picLocks noChangeAspect="1"/>
          </p:cNvPicPr>
          <p:nvPr/>
        </p:nvPicPr>
        <p:blipFill>
          <a:blip r:embed="rId4"/>
          <a:stretch>
            <a:fillRect/>
          </a:stretch>
        </p:blipFill>
        <p:spPr>
          <a:xfrm>
            <a:off x="2330450" y="296219"/>
            <a:ext cx="7493000" cy="2984500"/>
          </a:xfrm>
          <a:prstGeom prst="rect">
            <a:avLst/>
          </a:prstGeom>
        </p:spPr>
      </p:pic>
    </p:spTree>
    <p:extLst>
      <p:ext uri="{BB962C8B-B14F-4D97-AF65-F5344CB8AC3E}">
        <p14:creationId xmlns:p14="http://schemas.microsoft.com/office/powerpoint/2010/main" val="1810300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E50236E-8334-47C9-8671-E1D12DE2A276}"/>
              </a:ext>
            </a:extLst>
          </p:cNvPr>
          <p:cNvPicPr>
            <a:picLocks noChangeAspect="1"/>
          </p:cNvPicPr>
          <p:nvPr/>
        </p:nvPicPr>
        <p:blipFill rotWithShape="1">
          <a:blip r:embed="rId2">
            <a:alphaModFix amt="35000"/>
          </a:blip>
          <a:srcRect t="14122"/>
          <a:stretch/>
        </p:blipFill>
        <p:spPr>
          <a:xfrm>
            <a:off x="20" y="10"/>
            <a:ext cx="12191980" cy="6857990"/>
          </a:xfrm>
          <a:prstGeom prst="rect">
            <a:avLst/>
          </a:prstGeom>
        </p:spPr>
      </p:pic>
      <p:sp>
        <p:nvSpPr>
          <p:cNvPr id="2" name="Title 1">
            <a:extLst>
              <a:ext uri="{FF2B5EF4-FFF2-40B4-BE49-F238E27FC236}">
                <a16:creationId xmlns:a16="http://schemas.microsoft.com/office/drawing/2014/main" id="{5E5B267B-76E5-864E-8194-F86B1066D9CF}"/>
              </a:ext>
            </a:extLst>
          </p:cNvPr>
          <p:cNvSpPr>
            <a:spLocks noGrp="1"/>
          </p:cNvSpPr>
          <p:nvPr>
            <p:ph type="title"/>
          </p:nvPr>
        </p:nvSpPr>
        <p:spPr>
          <a:xfrm>
            <a:off x="838200" y="365125"/>
            <a:ext cx="10515600" cy="1325563"/>
          </a:xfrm>
        </p:spPr>
        <p:txBody>
          <a:bodyPr>
            <a:normAutofit/>
          </a:bodyPr>
          <a:lstStyle/>
          <a:p>
            <a:r>
              <a:rPr lang="en-US">
                <a:solidFill>
                  <a:srgbClr val="FFFFFF"/>
                </a:solidFill>
              </a:rPr>
              <a:t>“DevOps”</a:t>
            </a:r>
          </a:p>
        </p:txBody>
      </p:sp>
      <p:graphicFrame>
        <p:nvGraphicFramePr>
          <p:cNvPr id="5" name="Content Placeholder 2">
            <a:extLst>
              <a:ext uri="{FF2B5EF4-FFF2-40B4-BE49-F238E27FC236}">
                <a16:creationId xmlns:a16="http://schemas.microsoft.com/office/drawing/2014/main" id="{F98094D2-AFAF-4E7B-8980-9AEBD4FD5291}"/>
              </a:ext>
            </a:extLst>
          </p:cNvPr>
          <p:cNvGraphicFramePr>
            <a:graphicFrameLocks noGrp="1"/>
          </p:cNvGraphicFramePr>
          <p:nvPr>
            <p:ph idx="1"/>
            <p:extLst>
              <p:ext uri="{D42A27DB-BD31-4B8C-83A1-F6EECF244321}">
                <p14:modId xmlns:p14="http://schemas.microsoft.com/office/powerpoint/2010/main" val="229468304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3267289"/>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4">
            <a:extLst>
              <a:ext uri="{FF2B5EF4-FFF2-40B4-BE49-F238E27FC236}">
                <a16:creationId xmlns:a16="http://schemas.microsoft.com/office/drawing/2014/main" id="{F243CC39-1D63-455E-9F8D-1B7C5575680A}"/>
              </a:ext>
            </a:extLst>
          </p:cNvPr>
          <p:cNvPicPr>
            <a:picLocks noChangeAspect="1"/>
          </p:cNvPicPr>
          <p:nvPr/>
        </p:nvPicPr>
        <p:blipFill rotWithShape="1">
          <a:blip r:embed="rId2">
            <a:alphaModFix amt="35000"/>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749B6F89-A611-2843-9108-4E5F888EE3B1}"/>
              </a:ext>
            </a:extLst>
          </p:cNvPr>
          <p:cNvSpPr>
            <a:spLocks noGrp="1"/>
          </p:cNvSpPr>
          <p:nvPr>
            <p:ph type="title"/>
          </p:nvPr>
        </p:nvSpPr>
        <p:spPr>
          <a:xfrm>
            <a:off x="838201" y="1065862"/>
            <a:ext cx="3313164" cy="4726276"/>
          </a:xfrm>
        </p:spPr>
        <p:txBody>
          <a:bodyPr>
            <a:normAutofit/>
          </a:bodyPr>
          <a:lstStyle/>
          <a:p>
            <a:pPr algn="r"/>
            <a:r>
              <a:rPr lang="en-US" sz="4000" dirty="0" err="1">
                <a:solidFill>
                  <a:srgbClr val="FFFFFF"/>
                </a:solidFill>
              </a:rPr>
              <a:t>Codespaces</a:t>
            </a:r>
            <a:r>
              <a:rPr lang="en-US" sz="4000" dirty="0">
                <a:solidFill>
                  <a:srgbClr val="FFFFFF"/>
                </a:solidFill>
              </a:rPr>
              <a:t>  </a:t>
            </a:r>
            <a:br>
              <a:rPr lang="en-US" sz="4000" dirty="0">
                <a:solidFill>
                  <a:srgbClr val="FFFFFF"/>
                </a:solidFill>
              </a:rPr>
            </a:br>
            <a:r>
              <a:rPr lang="en-US" sz="4000" dirty="0">
                <a:solidFill>
                  <a:srgbClr val="FFFFFF"/>
                </a:solidFill>
              </a:rPr>
              <a:t>&amp;</a:t>
            </a:r>
            <a:br>
              <a:rPr lang="en-US" sz="4000" dirty="0">
                <a:solidFill>
                  <a:srgbClr val="FFFFFF"/>
                </a:solidFill>
              </a:rPr>
            </a:br>
            <a:r>
              <a:rPr lang="en-US" sz="4000" dirty="0">
                <a:solidFill>
                  <a:srgbClr val="FFFFFF"/>
                </a:solidFill>
              </a:rPr>
              <a:t> </a:t>
            </a:r>
            <a:r>
              <a:rPr lang="en-US" sz="4000" dirty="0" err="1">
                <a:solidFill>
                  <a:srgbClr val="FFFFFF"/>
                </a:solidFill>
              </a:rPr>
              <a:t>Gitpod</a:t>
            </a:r>
            <a:endParaRPr lang="en-US" sz="4000" dirty="0">
              <a:solidFill>
                <a:srgbClr val="FFFFFF"/>
              </a:solidFill>
            </a:endParaRPr>
          </a:p>
        </p:txBody>
      </p:sp>
      <p:cxnSp>
        <p:nvCxnSpPr>
          <p:cNvPr id="19" name="Straight Connector 1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77320A9-DFFE-7F45-9693-849B0400DFBE}"/>
              </a:ext>
            </a:extLst>
          </p:cNvPr>
          <p:cNvSpPr>
            <a:spLocks noGrp="1"/>
          </p:cNvSpPr>
          <p:nvPr>
            <p:ph idx="1"/>
          </p:nvPr>
        </p:nvSpPr>
        <p:spPr>
          <a:xfrm>
            <a:off x="5155379" y="1065862"/>
            <a:ext cx="5744685" cy="4726276"/>
          </a:xfrm>
        </p:spPr>
        <p:txBody>
          <a:bodyPr anchor="ctr">
            <a:normAutofit/>
          </a:bodyPr>
          <a:lstStyle/>
          <a:p>
            <a:r>
              <a:rPr lang="en-US" sz="2000">
                <a:solidFill>
                  <a:srgbClr val="FFFFFF"/>
                </a:solidFill>
              </a:rPr>
              <a:t>Limits access to unrelated credentials</a:t>
            </a:r>
          </a:p>
          <a:p>
            <a:endParaRPr lang="en-US" sz="2000">
              <a:solidFill>
                <a:srgbClr val="FFFFFF"/>
              </a:solidFill>
            </a:endParaRPr>
          </a:p>
          <a:p>
            <a:r>
              <a:rPr lang="en-US" sz="2000">
                <a:solidFill>
                  <a:srgbClr val="FFFFFF"/>
                </a:solidFill>
              </a:rPr>
              <a:t>Compromised environments are temporary</a:t>
            </a:r>
          </a:p>
          <a:p>
            <a:endParaRPr lang="en-US" sz="2000">
              <a:solidFill>
                <a:srgbClr val="FFFFFF"/>
              </a:solidFill>
            </a:endParaRPr>
          </a:p>
          <a:p>
            <a:endParaRPr lang="en-US" sz="2000">
              <a:solidFill>
                <a:srgbClr val="FFFFFF"/>
              </a:solidFill>
            </a:endParaRPr>
          </a:p>
        </p:txBody>
      </p:sp>
    </p:spTree>
    <p:extLst>
      <p:ext uri="{BB962C8B-B14F-4D97-AF65-F5344CB8AC3E}">
        <p14:creationId xmlns:p14="http://schemas.microsoft.com/office/powerpoint/2010/main" val="1476705633"/>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op view of a circular staircase">
            <a:extLst>
              <a:ext uri="{FF2B5EF4-FFF2-40B4-BE49-F238E27FC236}">
                <a16:creationId xmlns:a16="http://schemas.microsoft.com/office/drawing/2014/main" id="{2492B63E-5B85-4831-A266-AAE2782D4217}"/>
              </a:ext>
            </a:extLst>
          </p:cNvPr>
          <p:cNvPicPr>
            <a:picLocks noChangeAspect="1"/>
          </p:cNvPicPr>
          <p:nvPr/>
        </p:nvPicPr>
        <p:blipFill rotWithShape="1">
          <a:blip r:embed="rId2">
            <a:alphaModFix amt="50000"/>
          </a:blip>
          <a:srcRect t="15174" b="556"/>
          <a:stretch/>
        </p:blipFill>
        <p:spPr>
          <a:xfrm>
            <a:off x="20" y="1"/>
            <a:ext cx="12191980" cy="6857999"/>
          </a:xfrm>
          <a:prstGeom prst="rect">
            <a:avLst/>
          </a:prstGeom>
        </p:spPr>
      </p:pic>
      <p:sp>
        <p:nvSpPr>
          <p:cNvPr id="2" name="Title 1">
            <a:extLst>
              <a:ext uri="{FF2B5EF4-FFF2-40B4-BE49-F238E27FC236}">
                <a16:creationId xmlns:a16="http://schemas.microsoft.com/office/drawing/2014/main" id="{2C32607E-A10A-8D4A-A702-48FA65C8EDD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Threat modelling</a:t>
            </a:r>
          </a:p>
        </p:txBody>
      </p:sp>
    </p:spTree>
    <p:extLst>
      <p:ext uri="{BB962C8B-B14F-4D97-AF65-F5344CB8AC3E}">
        <p14:creationId xmlns:p14="http://schemas.microsoft.com/office/powerpoint/2010/main" val="3270420234"/>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8320351-9FA2-4A26-885B-BB8F3E490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68CD2EFB-78C2-4C6E-A6B9-4ED12FAD5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Boxes and roller conveyor">
            <a:extLst>
              <a:ext uri="{FF2B5EF4-FFF2-40B4-BE49-F238E27FC236}">
                <a16:creationId xmlns:a16="http://schemas.microsoft.com/office/drawing/2014/main" id="{2209DD94-BCE2-4BAD-80AE-A18F38381D9D}"/>
              </a:ext>
            </a:extLst>
          </p:cNvPr>
          <p:cNvPicPr>
            <a:picLocks noChangeAspect="1"/>
          </p:cNvPicPr>
          <p:nvPr/>
        </p:nvPicPr>
        <p:blipFill rotWithShape="1">
          <a:blip r:embed="rId2">
            <a:alphaModFix amt="60000"/>
          </a:blip>
          <a:srcRect t="5286" b="19715"/>
          <a:stretch/>
        </p:blipFill>
        <p:spPr>
          <a:xfrm>
            <a:off x="-1" y="10"/>
            <a:ext cx="12192001" cy="6857990"/>
          </a:xfrm>
          <a:prstGeom prst="rect">
            <a:avLst/>
          </a:prstGeom>
        </p:spPr>
      </p:pic>
      <p:sp>
        <p:nvSpPr>
          <p:cNvPr id="2" name="Title 1">
            <a:extLst>
              <a:ext uri="{FF2B5EF4-FFF2-40B4-BE49-F238E27FC236}">
                <a16:creationId xmlns:a16="http://schemas.microsoft.com/office/drawing/2014/main" id="{9C7AD796-55AB-2A4E-9AA3-12F682A137CF}"/>
              </a:ext>
            </a:extLst>
          </p:cNvPr>
          <p:cNvSpPr>
            <a:spLocks noGrp="1"/>
          </p:cNvSpPr>
          <p:nvPr>
            <p:ph type="title"/>
          </p:nvPr>
        </p:nvSpPr>
        <p:spPr>
          <a:xfrm>
            <a:off x="841248" y="600427"/>
            <a:ext cx="9875520" cy="3299902"/>
          </a:xfrm>
        </p:spPr>
        <p:txBody>
          <a:bodyPr vert="horz" lIns="91440" tIns="45720" rIns="91440" bIns="45720" rtlCol="0" anchor="b">
            <a:normAutofit/>
          </a:bodyPr>
          <a:lstStyle/>
          <a:p>
            <a:r>
              <a:rPr lang="en-US" sz="8200">
                <a:solidFill>
                  <a:srgbClr val="FFFFFF"/>
                </a:solidFill>
              </a:rPr>
              <a:t>Moving security left</a:t>
            </a:r>
          </a:p>
        </p:txBody>
      </p:sp>
    </p:spTree>
    <p:extLst>
      <p:ext uri="{BB962C8B-B14F-4D97-AF65-F5344CB8AC3E}">
        <p14:creationId xmlns:p14="http://schemas.microsoft.com/office/powerpoint/2010/main" val="38203660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ront steps and columns of a majestic city building">
            <a:extLst>
              <a:ext uri="{FF2B5EF4-FFF2-40B4-BE49-F238E27FC236}">
                <a16:creationId xmlns:a16="http://schemas.microsoft.com/office/drawing/2014/main" id="{E531E0DC-D48A-45F0-86AE-9EA0B78C13FB}"/>
              </a:ext>
            </a:extLst>
          </p:cNvPr>
          <p:cNvPicPr>
            <a:picLocks noChangeAspect="1"/>
          </p:cNvPicPr>
          <p:nvPr/>
        </p:nvPicPr>
        <p:blipFill rotWithShape="1">
          <a:blip r:embed="rId2">
            <a:alphaModFix amt="50000"/>
          </a:blip>
          <a:srcRect t="7865" b="7865"/>
          <a:stretch/>
        </p:blipFill>
        <p:spPr>
          <a:xfrm>
            <a:off x="20" y="1"/>
            <a:ext cx="12191980" cy="6857999"/>
          </a:xfrm>
          <a:prstGeom prst="rect">
            <a:avLst/>
          </a:prstGeom>
        </p:spPr>
      </p:pic>
      <p:sp>
        <p:nvSpPr>
          <p:cNvPr id="2" name="Title 1">
            <a:extLst>
              <a:ext uri="{FF2B5EF4-FFF2-40B4-BE49-F238E27FC236}">
                <a16:creationId xmlns:a16="http://schemas.microsoft.com/office/drawing/2014/main" id="{9F654215-D1DC-194B-899B-316B72570297}"/>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Policy</a:t>
            </a:r>
          </a:p>
        </p:txBody>
      </p:sp>
    </p:spTree>
    <p:extLst>
      <p:ext uri="{BB962C8B-B14F-4D97-AF65-F5344CB8AC3E}">
        <p14:creationId xmlns:p14="http://schemas.microsoft.com/office/powerpoint/2010/main" val="3216053610"/>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BC257705-73F9-C045-90F9-6AB877C94722}"/>
              </a:ext>
            </a:extLst>
          </p:cNvPr>
          <p:cNvSpPr>
            <a:spLocks noGrp="1"/>
          </p:cNvSpPr>
          <p:nvPr>
            <p:ph type="body" idx="1"/>
          </p:nvPr>
        </p:nvSpPr>
        <p:spPr>
          <a:xfrm>
            <a:off x="6797040" y="2979165"/>
            <a:ext cx="5090160" cy="1500187"/>
          </a:xfrm>
        </p:spPr>
        <p:txBody>
          <a:bodyPr>
            <a:normAutofit/>
          </a:bodyPr>
          <a:lstStyle/>
          <a:p>
            <a:r>
              <a:rPr lang="en-US" sz="8000" dirty="0">
                <a:solidFill>
                  <a:schemeClr val="tx1"/>
                </a:solidFill>
              </a:rPr>
              <a:t>Top 10</a:t>
            </a:r>
          </a:p>
        </p:txBody>
      </p:sp>
      <p:pic>
        <p:nvPicPr>
          <p:cNvPr id="6146" name="Picture 2" descr="OWASP - Open Web Application Security Project - ThreatIT - Cyber Security  News, Articles &amp;amp; Tutorials">
            <a:extLst>
              <a:ext uri="{FF2B5EF4-FFF2-40B4-BE49-F238E27FC236}">
                <a16:creationId xmlns:a16="http://schemas.microsoft.com/office/drawing/2014/main" id="{037BB0C9-94A5-0443-9C46-BB502E2B52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520" y="2249806"/>
            <a:ext cx="5384800" cy="2958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14039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Mapping">
            <a:extLst>
              <a:ext uri="{FF2B5EF4-FFF2-40B4-BE49-F238E27FC236}">
                <a16:creationId xmlns:a16="http://schemas.microsoft.com/office/drawing/2014/main" id="{87A5D29F-9268-BE4A-9EF6-F584ECD0A9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59" y="1750437"/>
            <a:ext cx="12179341" cy="3357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7904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erson with idea concept">
            <a:extLst>
              <a:ext uri="{FF2B5EF4-FFF2-40B4-BE49-F238E27FC236}">
                <a16:creationId xmlns:a16="http://schemas.microsoft.com/office/drawing/2014/main" id="{1256C5A0-1A16-4DF6-8747-EEB2ED9AE137}"/>
              </a:ext>
            </a:extLst>
          </p:cNvPr>
          <p:cNvPicPr>
            <a:picLocks noChangeAspect="1"/>
          </p:cNvPicPr>
          <p:nvPr/>
        </p:nvPicPr>
        <p:blipFill rotWithShape="1">
          <a:blip r:embed="rId3"/>
          <a:srcRect t="896" b="14835"/>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0538F2-299A-254D-B8B7-2CA104830DE9}"/>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Use different strategies for different things</a:t>
            </a:r>
          </a:p>
        </p:txBody>
      </p:sp>
    </p:spTree>
    <p:extLst>
      <p:ext uri="{BB962C8B-B14F-4D97-AF65-F5344CB8AC3E}">
        <p14:creationId xmlns:p14="http://schemas.microsoft.com/office/powerpoint/2010/main" val="1840405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Lifting crane">
            <a:extLst>
              <a:ext uri="{FF2B5EF4-FFF2-40B4-BE49-F238E27FC236}">
                <a16:creationId xmlns:a16="http://schemas.microsoft.com/office/drawing/2014/main" id="{9E7A432D-C01C-4A90-9CAE-ABE1623D7364}"/>
              </a:ext>
            </a:extLst>
          </p:cNvPr>
          <p:cNvPicPr>
            <a:picLocks noChangeAspect="1"/>
          </p:cNvPicPr>
          <p:nvPr/>
        </p:nvPicPr>
        <p:blipFill rotWithShape="1">
          <a:blip r:embed="rId3">
            <a:alphaModFix amt="50000"/>
          </a:blip>
          <a:srcRect t="15615" b="115"/>
          <a:stretch/>
        </p:blipFill>
        <p:spPr>
          <a:xfrm>
            <a:off x="20" y="1"/>
            <a:ext cx="12191980" cy="6857999"/>
          </a:xfrm>
          <a:prstGeom prst="rect">
            <a:avLst/>
          </a:prstGeom>
        </p:spPr>
      </p:pic>
      <p:sp>
        <p:nvSpPr>
          <p:cNvPr id="2" name="Title 1">
            <a:extLst>
              <a:ext uri="{FF2B5EF4-FFF2-40B4-BE49-F238E27FC236}">
                <a16:creationId xmlns:a16="http://schemas.microsoft.com/office/drawing/2014/main" id="{995C69AD-1DF3-324C-8ED6-78FA1A05ED97}"/>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Reduce operational overhead</a:t>
            </a:r>
          </a:p>
        </p:txBody>
      </p:sp>
    </p:spTree>
    <p:extLst>
      <p:ext uri="{BB962C8B-B14F-4D97-AF65-F5344CB8AC3E}">
        <p14:creationId xmlns:p14="http://schemas.microsoft.com/office/powerpoint/2010/main" val="3760902577"/>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3ED33-1BED-AA44-8DF4-A81B022BACC4}"/>
              </a:ext>
            </a:extLst>
          </p:cNvPr>
          <p:cNvSpPr>
            <a:spLocks noGrp="1"/>
          </p:cNvSpPr>
          <p:nvPr>
            <p:ph type="title"/>
          </p:nvPr>
        </p:nvSpPr>
        <p:spPr/>
        <p:txBody>
          <a:bodyPr/>
          <a:lstStyle/>
          <a:p>
            <a:r>
              <a:rPr lang="en-US" dirty="0"/>
              <a:t>Network security is still important!</a:t>
            </a:r>
          </a:p>
        </p:txBody>
      </p:sp>
      <p:pic>
        <p:nvPicPr>
          <p:cNvPr id="1026" name="Picture 2" descr="Log4j - Wikipedia">
            <a:extLst>
              <a:ext uri="{FF2B5EF4-FFF2-40B4-BE49-F238E27FC236}">
                <a16:creationId xmlns:a16="http://schemas.microsoft.com/office/drawing/2014/main" id="{AC8E9B8F-737E-EA4E-811D-FE9415C7D6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900" y="2916215"/>
            <a:ext cx="3556389" cy="14707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0ABCF14-74C2-F846-83D1-F3CF99F69E30}"/>
              </a:ext>
            </a:extLst>
          </p:cNvPr>
          <p:cNvSpPr txBox="1"/>
          <p:nvPr/>
        </p:nvSpPr>
        <p:spPr>
          <a:xfrm>
            <a:off x="4238289" y="3495516"/>
            <a:ext cx="1186543" cy="369332"/>
          </a:xfrm>
          <a:prstGeom prst="rect">
            <a:avLst/>
          </a:prstGeom>
          <a:noFill/>
        </p:spPr>
        <p:txBody>
          <a:bodyPr wrap="none" rtlCol="0">
            <a:spAutoFit/>
          </a:bodyPr>
          <a:lstStyle/>
          <a:p>
            <a:r>
              <a:rPr lang="en-US" dirty="0"/>
              <a:t>&gt; log4shell</a:t>
            </a:r>
          </a:p>
        </p:txBody>
      </p:sp>
      <p:pic>
        <p:nvPicPr>
          <p:cNvPr id="7" name="Picture 6">
            <a:extLst>
              <a:ext uri="{FF2B5EF4-FFF2-40B4-BE49-F238E27FC236}">
                <a16:creationId xmlns:a16="http://schemas.microsoft.com/office/drawing/2014/main" id="{DF43994C-063D-7445-B8EB-63374861D80C}"/>
              </a:ext>
            </a:extLst>
          </p:cNvPr>
          <p:cNvPicPr>
            <a:picLocks noChangeAspect="1"/>
          </p:cNvPicPr>
          <p:nvPr/>
        </p:nvPicPr>
        <p:blipFill>
          <a:blip r:embed="rId4"/>
          <a:stretch>
            <a:fillRect/>
          </a:stretch>
        </p:blipFill>
        <p:spPr>
          <a:xfrm>
            <a:off x="6767170" y="2479516"/>
            <a:ext cx="2527300" cy="2032000"/>
          </a:xfrm>
          <a:prstGeom prst="rect">
            <a:avLst/>
          </a:prstGeom>
        </p:spPr>
      </p:pic>
      <p:sp>
        <p:nvSpPr>
          <p:cNvPr id="9" name="Rectangle 8">
            <a:extLst>
              <a:ext uri="{FF2B5EF4-FFF2-40B4-BE49-F238E27FC236}">
                <a16:creationId xmlns:a16="http://schemas.microsoft.com/office/drawing/2014/main" id="{11F1A159-0DC1-AD4D-AA6C-7CF6C072E233}"/>
              </a:ext>
            </a:extLst>
          </p:cNvPr>
          <p:cNvSpPr/>
          <p:nvPr/>
        </p:nvSpPr>
        <p:spPr>
          <a:xfrm>
            <a:off x="9301828" y="3141573"/>
            <a:ext cx="2282420" cy="707886"/>
          </a:xfrm>
          <a:prstGeom prst="rect">
            <a:avLst/>
          </a:prstGeom>
        </p:spPr>
        <p:txBody>
          <a:bodyPr wrap="none">
            <a:spAutoFit/>
          </a:bodyPr>
          <a:lstStyle/>
          <a:p>
            <a:r>
              <a:rPr lang="en-AU" sz="4000" b="1" dirty="0">
                <a:solidFill>
                  <a:srgbClr val="0266C6"/>
                </a:solidFill>
                <a:effectLst/>
              </a:rPr>
              <a:t>CHAOS</a:t>
            </a:r>
            <a:r>
              <a:rPr lang="en-AU" sz="4000" b="1" dirty="0">
                <a:solidFill>
                  <a:srgbClr val="00ABDC"/>
                </a:solidFill>
                <a:effectLst/>
              </a:rPr>
              <a:t>DB</a:t>
            </a:r>
            <a:endParaRPr lang="en-AU" sz="4000" b="1" dirty="0"/>
          </a:p>
        </p:txBody>
      </p:sp>
    </p:spTree>
    <p:extLst>
      <p:ext uri="{BB962C8B-B14F-4D97-AF65-F5344CB8AC3E}">
        <p14:creationId xmlns:p14="http://schemas.microsoft.com/office/powerpoint/2010/main" val="1629001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astle-and-Moat Network Security Model - CyberHoot">
            <a:extLst>
              <a:ext uri="{FF2B5EF4-FFF2-40B4-BE49-F238E27FC236}">
                <a16:creationId xmlns:a16="http://schemas.microsoft.com/office/drawing/2014/main" id="{8502D65C-479E-D54B-BA1D-F39C6ABE5A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6492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3">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all office building looking up">
            <a:extLst>
              <a:ext uri="{FF2B5EF4-FFF2-40B4-BE49-F238E27FC236}">
                <a16:creationId xmlns:a16="http://schemas.microsoft.com/office/drawing/2014/main" id="{47F95F3B-9431-4238-9DA3-82389FE3F6C4}"/>
              </a:ext>
            </a:extLst>
          </p:cNvPr>
          <p:cNvPicPr>
            <a:picLocks noChangeAspect="1"/>
          </p:cNvPicPr>
          <p:nvPr/>
        </p:nvPicPr>
        <p:blipFill rotWithShape="1">
          <a:blip r:embed="rId2"/>
          <a:srcRect t="9091" r="23872"/>
          <a:stretch/>
        </p:blipFill>
        <p:spPr>
          <a:xfrm>
            <a:off x="3523488" y="10"/>
            <a:ext cx="8668512" cy="6857990"/>
          </a:xfrm>
          <a:prstGeom prst="rect">
            <a:avLst/>
          </a:prstGeom>
        </p:spPr>
      </p:pic>
      <p:sp>
        <p:nvSpPr>
          <p:cNvPr id="12" name="Rectangle 15">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5FF682D-EB40-6B42-BD86-6CC35449B3EC}"/>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The Future?</a:t>
            </a:r>
          </a:p>
        </p:txBody>
      </p:sp>
    </p:spTree>
    <p:extLst>
      <p:ext uri="{BB962C8B-B14F-4D97-AF65-F5344CB8AC3E}">
        <p14:creationId xmlns:p14="http://schemas.microsoft.com/office/powerpoint/2010/main" val="3569551011"/>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2C77F-B223-8D49-86B7-EC69F1A45480}"/>
              </a:ext>
            </a:extLst>
          </p:cNvPr>
          <p:cNvSpPr>
            <a:spLocks noGrp="1"/>
          </p:cNvSpPr>
          <p:nvPr>
            <p:ph type="title"/>
          </p:nvPr>
        </p:nvSpPr>
        <p:spPr/>
        <p:txBody>
          <a:bodyPr/>
          <a:lstStyle/>
          <a:p>
            <a:r>
              <a:rPr lang="en-US" dirty="0"/>
              <a:t>Layer 2 Clouds</a:t>
            </a:r>
          </a:p>
        </p:txBody>
      </p:sp>
      <p:pic>
        <p:nvPicPr>
          <p:cNvPr id="5" name="Picture 4">
            <a:extLst>
              <a:ext uri="{FF2B5EF4-FFF2-40B4-BE49-F238E27FC236}">
                <a16:creationId xmlns:a16="http://schemas.microsoft.com/office/drawing/2014/main" id="{B5A9968F-8E63-0546-AFFB-664683D16443}"/>
              </a:ext>
            </a:extLst>
          </p:cNvPr>
          <p:cNvPicPr>
            <a:picLocks noChangeAspect="1"/>
          </p:cNvPicPr>
          <p:nvPr/>
        </p:nvPicPr>
        <p:blipFill>
          <a:blip r:embed="rId3"/>
          <a:stretch>
            <a:fillRect/>
          </a:stretch>
        </p:blipFill>
        <p:spPr>
          <a:xfrm>
            <a:off x="364564" y="2463800"/>
            <a:ext cx="5384800" cy="1930400"/>
          </a:xfrm>
          <a:prstGeom prst="rect">
            <a:avLst/>
          </a:prstGeom>
        </p:spPr>
      </p:pic>
      <p:pic>
        <p:nvPicPr>
          <p:cNvPr id="7172" name="Picture 4">
            <a:extLst>
              <a:ext uri="{FF2B5EF4-FFF2-40B4-BE49-F238E27FC236}">
                <a16:creationId xmlns:a16="http://schemas.microsoft.com/office/drawing/2014/main" id="{49B1CD51-F303-3A4E-900E-1694F85FB4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4488" y="1115774"/>
            <a:ext cx="4163807" cy="231322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Netlify Raises $105 Million to Transform Development for the Modern Web">
            <a:extLst>
              <a:ext uri="{FF2B5EF4-FFF2-40B4-BE49-F238E27FC236}">
                <a16:creationId xmlns:a16="http://schemas.microsoft.com/office/drawing/2014/main" id="{D52656EA-CA02-7549-8605-0A68E2C1A5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2026" y="3968387"/>
            <a:ext cx="4580965" cy="2397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2105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9ACE1-F4C0-0E42-95F8-82B4EF058EA7}"/>
              </a:ext>
            </a:extLst>
          </p:cNvPr>
          <p:cNvSpPr>
            <a:spLocks noGrp="1"/>
          </p:cNvSpPr>
          <p:nvPr>
            <p:ph type="title"/>
          </p:nvPr>
        </p:nvSpPr>
        <p:spPr/>
        <p:txBody>
          <a:bodyPr/>
          <a:lstStyle/>
          <a:p>
            <a:r>
              <a:rPr lang="en-US" dirty="0"/>
              <a:t>Great SaaS Products</a:t>
            </a:r>
          </a:p>
        </p:txBody>
      </p:sp>
      <p:pic>
        <p:nvPicPr>
          <p:cNvPr id="8198" name="Picture 6" descr="Database of Databases - FaunaDB">
            <a:extLst>
              <a:ext uri="{FF2B5EF4-FFF2-40B4-BE49-F238E27FC236}">
                <a16:creationId xmlns:a16="http://schemas.microsoft.com/office/drawing/2014/main" id="{3BFC0183-3C76-7C47-B467-89310C1887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4335" y="1921937"/>
            <a:ext cx="4337123" cy="11249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102D41E-BB0D-2242-BBFB-A90767AEFCE2}"/>
              </a:ext>
            </a:extLst>
          </p:cNvPr>
          <p:cNvPicPr>
            <a:picLocks noChangeAspect="1"/>
          </p:cNvPicPr>
          <p:nvPr/>
        </p:nvPicPr>
        <p:blipFill>
          <a:blip r:embed="rId4"/>
          <a:stretch>
            <a:fillRect/>
          </a:stretch>
        </p:blipFill>
        <p:spPr>
          <a:xfrm>
            <a:off x="4998346" y="4021792"/>
            <a:ext cx="6769100" cy="2095500"/>
          </a:xfrm>
          <a:prstGeom prst="rect">
            <a:avLst/>
          </a:prstGeom>
        </p:spPr>
      </p:pic>
      <p:pic>
        <p:nvPicPr>
          <p:cNvPr id="8202" name="Picture 10" descr="Stripe - WooCommerce">
            <a:extLst>
              <a:ext uri="{FF2B5EF4-FFF2-40B4-BE49-F238E27FC236}">
                <a16:creationId xmlns:a16="http://schemas.microsoft.com/office/drawing/2014/main" id="{20B96493-D4BE-8645-8617-4B8A74A81D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635" y="2148716"/>
            <a:ext cx="3778624" cy="1796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5089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alls passing through a cloud">
            <a:extLst>
              <a:ext uri="{FF2B5EF4-FFF2-40B4-BE49-F238E27FC236}">
                <a16:creationId xmlns:a16="http://schemas.microsoft.com/office/drawing/2014/main" id="{1EC5F4D6-EA36-4F18-9B16-41C5DC98E3BE}"/>
              </a:ext>
            </a:extLst>
          </p:cNvPr>
          <p:cNvPicPr>
            <a:picLocks noChangeAspect="1"/>
          </p:cNvPicPr>
          <p:nvPr/>
        </p:nvPicPr>
        <p:blipFill rotWithShape="1">
          <a:blip r:embed="rId3">
            <a:alphaModFix amt="50000"/>
          </a:blip>
          <a:srcRect t="16662" b="2981"/>
          <a:stretch/>
        </p:blipFill>
        <p:spPr>
          <a:xfrm>
            <a:off x="20" y="1"/>
            <a:ext cx="12191980" cy="6857999"/>
          </a:xfrm>
          <a:prstGeom prst="rect">
            <a:avLst/>
          </a:prstGeom>
        </p:spPr>
      </p:pic>
      <p:sp>
        <p:nvSpPr>
          <p:cNvPr id="2" name="Title 1">
            <a:extLst>
              <a:ext uri="{FF2B5EF4-FFF2-40B4-BE49-F238E27FC236}">
                <a16:creationId xmlns:a16="http://schemas.microsoft.com/office/drawing/2014/main" id="{188CAEF6-456C-D444-B3B7-8C1DD94BAC14}"/>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Secure multi cloud</a:t>
            </a:r>
          </a:p>
        </p:txBody>
      </p:sp>
    </p:spTree>
    <p:extLst>
      <p:ext uri="{BB962C8B-B14F-4D97-AF65-F5344CB8AC3E}">
        <p14:creationId xmlns:p14="http://schemas.microsoft.com/office/powerpoint/2010/main" val="2644837019"/>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CDB8BC7-676B-4837-BDC0-22F0BBE5B197}"/>
              </a:ext>
            </a:extLst>
          </p:cNvPr>
          <p:cNvPicPr>
            <a:picLocks noChangeAspect="1"/>
          </p:cNvPicPr>
          <p:nvPr/>
        </p:nvPicPr>
        <p:blipFill rotWithShape="1">
          <a:blip r:embed="rId3">
            <a:alphaModFix amt="50000"/>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E1F45348-566C-D54E-BB8F-73ECAB2DF35E}"/>
              </a:ext>
            </a:extLst>
          </p:cNvPr>
          <p:cNvSpPr>
            <a:spLocks noGrp="1"/>
          </p:cNvSpPr>
          <p:nvPr>
            <p:ph type="title"/>
          </p:nvPr>
        </p:nvSpPr>
        <p:spPr>
          <a:xfrm>
            <a:off x="1524000" y="3134042"/>
            <a:ext cx="9144000" cy="2900518"/>
          </a:xfrm>
        </p:spPr>
        <p:txBody>
          <a:bodyPr vert="horz" lIns="91440" tIns="45720" rIns="91440" bIns="45720" rtlCol="0" anchor="b">
            <a:normAutofit/>
          </a:bodyPr>
          <a:lstStyle/>
          <a:p>
            <a:pPr algn="ctr"/>
            <a:r>
              <a:rPr lang="en-US" sz="6600" dirty="0">
                <a:solidFill>
                  <a:srgbClr val="FFFFFF"/>
                </a:solidFill>
              </a:rPr>
              <a:t>Self provisioning runtimes</a:t>
            </a:r>
          </a:p>
        </p:txBody>
      </p:sp>
    </p:spTree>
    <p:extLst>
      <p:ext uri="{BB962C8B-B14F-4D97-AF65-F5344CB8AC3E}">
        <p14:creationId xmlns:p14="http://schemas.microsoft.com/office/powerpoint/2010/main" val="3932389956"/>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2D31C1-9CD2-DF49-8A05-A188ED9ED095}"/>
              </a:ext>
            </a:extLst>
          </p:cNvPr>
          <p:cNvSpPr>
            <a:spLocks noGrp="1"/>
          </p:cNvSpPr>
          <p:nvPr>
            <p:ph idx="1"/>
          </p:nvPr>
        </p:nvSpPr>
        <p:spPr>
          <a:xfrm>
            <a:off x="160020" y="49371"/>
            <a:ext cx="11871960" cy="3836829"/>
          </a:xfrm>
          <a:solidFill>
            <a:schemeClr val="accent1">
              <a:lumMod val="50000"/>
            </a:schemeClr>
          </a:solidFill>
        </p:spPr>
        <p:txBody>
          <a:bodyPr>
            <a:normAutofit/>
          </a:bodyPr>
          <a:lstStyle/>
          <a:p>
            <a:pPr marL="0" indent="0">
              <a:buNone/>
            </a:pPr>
            <a:r>
              <a:rPr lang="en-AU" sz="1600" i="1" dirty="0">
                <a:solidFill>
                  <a:srgbClr val="C792EA"/>
                </a:solidFill>
                <a:latin typeface="Menlo" panose="020B0609030804020204" pitchFamily="49" charset="0"/>
              </a:rPr>
              <a:t>import</a:t>
            </a:r>
            <a:r>
              <a:rPr lang="en-AU" sz="1600" dirty="0">
                <a:solidFill>
                  <a:srgbClr val="D6DEEB"/>
                </a:solidFill>
                <a:latin typeface="Menlo" panose="020B0609030804020204" pitchFamily="49" charset="0"/>
              </a:rPr>
              <a:t> </a:t>
            </a:r>
            <a:r>
              <a:rPr lang="en-AU" sz="1600" dirty="0">
                <a:solidFill>
                  <a:srgbClr val="82AAFF"/>
                </a:solidFill>
                <a:latin typeface="Menlo" panose="020B0609030804020204" pitchFamily="49" charset="0"/>
              </a:rPr>
              <a:t>*</a:t>
            </a:r>
            <a:r>
              <a:rPr lang="en-AU" sz="1600" dirty="0">
                <a:solidFill>
                  <a:srgbClr val="D6DEEB"/>
                </a:solidFill>
                <a:latin typeface="Menlo" panose="020B0609030804020204" pitchFamily="49" charset="0"/>
              </a:rPr>
              <a:t> </a:t>
            </a:r>
            <a:r>
              <a:rPr lang="en-AU" sz="1600" i="1" dirty="0">
                <a:solidFill>
                  <a:srgbClr val="C792EA"/>
                </a:solidFill>
                <a:latin typeface="Menlo" panose="020B0609030804020204" pitchFamily="49" charset="0"/>
              </a:rPr>
              <a:t>as</a:t>
            </a:r>
            <a:r>
              <a:rPr lang="en-AU" sz="1600" dirty="0">
                <a:solidFill>
                  <a:srgbClr val="D6DEEB"/>
                </a:solidFill>
                <a:latin typeface="Menlo" panose="020B0609030804020204" pitchFamily="49" charset="0"/>
              </a:rPr>
              <a:t> azure </a:t>
            </a:r>
            <a:r>
              <a:rPr lang="en-AU" sz="1600" i="1" dirty="0">
                <a:solidFill>
                  <a:srgbClr val="C792EA"/>
                </a:solidFill>
                <a:latin typeface="Menlo" panose="020B0609030804020204" pitchFamily="49" charset="0"/>
              </a:rPr>
              <a:t>from</a:t>
            </a:r>
            <a:r>
              <a:rPr lang="en-AU" sz="1600" dirty="0">
                <a:solidFill>
                  <a:srgbClr val="D6DEEB"/>
                </a:solidFill>
                <a:latin typeface="Menlo" panose="020B0609030804020204" pitchFamily="49" charset="0"/>
              </a:rPr>
              <a:t> </a:t>
            </a:r>
            <a:r>
              <a:rPr lang="en-AU" sz="1600" dirty="0">
                <a:solidFill>
                  <a:srgbClr val="D9F5DD"/>
                </a:solidFill>
                <a:latin typeface="Menlo" panose="020B0609030804020204" pitchFamily="49" charset="0"/>
              </a:rPr>
              <a:t>'</a:t>
            </a:r>
            <a:r>
              <a:rPr lang="en-AU" sz="1600" dirty="0">
                <a:solidFill>
                  <a:srgbClr val="ECC48D"/>
                </a:solidFill>
                <a:latin typeface="Menlo" panose="020B0609030804020204" pitchFamily="49" charset="0"/>
              </a:rPr>
              <a:t>@</a:t>
            </a:r>
            <a:r>
              <a:rPr lang="en-AU" sz="1600" dirty="0" err="1">
                <a:solidFill>
                  <a:srgbClr val="ECC48D"/>
                </a:solidFill>
                <a:latin typeface="Menlo" panose="020B0609030804020204" pitchFamily="49" charset="0"/>
              </a:rPr>
              <a:t>pulumi</a:t>
            </a:r>
            <a:r>
              <a:rPr lang="en-AU" sz="1600" dirty="0">
                <a:solidFill>
                  <a:srgbClr val="ECC48D"/>
                </a:solidFill>
                <a:latin typeface="Menlo" panose="020B0609030804020204" pitchFamily="49" charset="0"/>
              </a:rPr>
              <a:t>/azure</a:t>
            </a:r>
            <a:r>
              <a:rPr lang="en-AU" sz="1600" dirty="0">
                <a:solidFill>
                  <a:srgbClr val="D9F5DD"/>
                </a:solidFill>
                <a:latin typeface="Menlo" panose="020B0609030804020204" pitchFamily="49" charset="0"/>
              </a:rPr>
              <a:t>'</a:t>
            </a:r>
            <a:br>
              <a:rPr lang="en-AU" sz="1600" dirty="0">
                <a:solidFill>
                  <a:srgbClr val="D6DEEB"/>
                </a:solidFill>
                <a:latin typeface="Menlo" panose="020B0609030804020204" pitchFamily="49" charset="0"/>
              </a:rPr>
            </a:br>
            <a:r>
              <a:rPr lang="en-AU" sz="1600" dirty="0">
                <a:solidFill>
                  <a:srgbClr val="C792EA"/>
                </a:solidFill>
                <a:latin typeface="Menlo" panose="020B0609030804020204" pitchFamily="49" charset="0"/>
              </a:rPr>
              <a:t>const</a:t>
            </a:r>
            <a:r>
              <a:rPr lang="en-AU" sz="1600" i="1" dirty="0">
                <a:solidFill>
                  <a:srgbClr val="C792EA"/>
                </a:solidFill>
                <a:latin typeface="Menlo" panose="020B0609030804020204" pitchFamily="49" charset="0"/>
              </a:rPr>
              <a:t> </a:t>
            </a:r>
            <a:r>
              <a:rPr lang="en-AU" sz="1600" i="1" dirty="0" err="1">
                <a:solidFill>
                  <a:srgbClr val="82AAFF"/>
                </a:solidFill>
                <a:latin typeface="Menlo" panose="020B0609030804020204" pitchFamily="49" charset="0"/>
              </a:rPr>
              <a:t>resourceGroup</a:t>
            </a:r>
            <a:r>
              <a:rPr lang="en-AU" sz="1600" i="1" dirty="0">
                <a:solidFill>
                  <a:srgbClr val="C792EA"/>
                </a:solidFill>
                <a:latin typeface="Menlo" panose="020B0609030804020204" pitchFamily="49" charset="0"/>
              </a:rPr>
              <a:t> </a:t>
            </a:r>
            <a:r>
              <a:rPr lang="en-AU" sz="1600" dirty="0">
                <a:solidFill>
                  <a:srgbClr val="C792EA"/>
                </a:solidFill>
                <a:latin typeface="Menlo" panose="020B0609030804020204" pitchFamily="49" charset="0"/>
              </a:rPr>
              <a:t>=</a:t>
            </a:r>
            <a:r>
              <a:rPr lang="en-AU" sz="1600" i="1" dirty="0">
                <a:solidFill>
                  <a:srgbClr val="C792EA"/>
                </a:solidFill>
                <a:latin typeface="Menlo" panose="020B0609030804020204" pitchFamily="49" charset="0"/>
              </a:rPr>
              <a:t> </a:t>
            </a:r>
            <a:r>
              <a:rPr lang="en-AU" sz="1600" dirty="0">
                <a:solidFill>
                  <a:srgbClr val="7FDBCA"/>
                </a:solidFill>
                <a:latin typeface="Menlo" panose="020B0609030804020204" pitchFamily="49" charset="0"/>
              </a:rPr>
              <a:t>new</a:t>
            </a:r>
            <a:r>
              <a:rPr lang="en-AU" sz="1600" i="1" dirty="0">
                <a:solidFill>
                  <a:srgbClr val="C792EA"/>
                </a:solidFill>
                <a:latin typeface="Menlo" panose="020B0609030804020204" pitchFamily="49" charset="0"/>
              </a:rPr>
              <a:t> </a:t>
            </a:r>
            <a:r>
              <a:rPr lang="en-AU" sz="1600" i="1" dirty="0" err="1">
                <a:solidFill>
                  <a:srgbClr val="D6DEEB"/>
                </a:solidFill>
                <a:latin typeface="Menlo" panose="020B0609030804020204" pitchFamily="49" charset="0"/>
              </a:rPr>
              <a:t>azure</a:t>
            </a:r>
            <a:r>
              <a:rPr lang="en-AU" sz="1600" i="1" dirty="0" err="1">
                <a:solidFill>
                  <a:srgbClr val="C792EA"/>
                </a:solidFill>
                <a:latin typeface="Menlo" panose="020B0609030804020204" pitchFamily="49" charset="0"/>
              </a:rPr>
              <a:t>.</a:t>
            </a:r>
            <a:r>
              <a:rPr lang="en-AU" sz="1600" i="1" dirty="0" err="1">
                <a:solidFill>
                  <a:srgbClr val="FAF39F"/>
                </a:solidFill>
                <a:latin typeface="Menlo" panose="020B0609030804020204" pitchFamily="49" charset="0"/>
              </a:rPr>
              <a:t>core</a:t>
            </a:r>
            <a:r>
              <a:rPr lang="en-AU" sz="1600" i="1" dirty="0" err="1">
                <a:solidFill>
                  <a:srgbClr val="C792EA"/>
                </a:solidFill>
                <a:latin typeface="Menlo" panose="020B0609030804020204" pitchFamily="49" charset="0"/>
              </a:rPr>
              <a:t>.</a:t>
            </a:r>
            <a:r>
              <a:rPr lang="en-AU" sz="1600" i="1" dirty="0" err="1">
                <a:solidFill>
                  <a:srgbClr val="82AAFF"/>
                </a:solidFill>
                <a:latin typeface="Menlo" panose="020B0609030804020204" pitchFamily="49" charset="0"/>
              </a:rPr>
              <a:t>ResourceGroup</a:t>
            </a:r>
            <a:r>
              <a:rPr lang="en-AU" sz="1600" dirty="0">
                <a:solidFill>
                  <a:srgbClr val="D6DEEB"/>
                </a:solidFill>
                <a:latin typeface="Menlo" panose="020B0609030804020204" pitchFamily="49" charset="0"/>
              </a:rPr>
              <a:t>(</a:t>
            </a:r>
            <a:r>
              <a:rPr lang="en-AU" sz="1600" dirty="0">
                <a:solidFill>
                  <a:srgbClr val="D9F5DD"/>
                </a:solidFill>
                <a:latin typeface="Menlo" panose="020B0609030804020204" pitchFamily="49" charset="0"/>
              </a:rPr>
              <a:t>'</a:t>
            </a:r>
            <a:r>
              <a:rPr lang="en-AU" sz="1600" dirty="0">
                <a:solidFill>
                  <a:srgbClr val="ECC48D"/>
                </a:solidFill>
                <a:latin typeface="Menlo" panose="020B0609030804020204" pitchFamily="49" charset="0"/>
              </a:rPr>
              <a:t>example</a:t>
            </a:r>
            <a:r>
              <a:rPr lang="en-AU" sz="1600" dirty="0">
                <a:solidFill>
                  <a:srgbClr val="D9F5DD"/>
                </a:solidFill>
                <a:latin typeface="Menlo" panose="020B0609030804020204" pitchFamily="49" charset="0"/>
              </a:rPr>
              <a:t>'</a:t>
            </a:r>
            <a:r>
              <a:rPr lang="en-AU" sz="1600" dirty="0">
                <a:solidFill>
                  <a:srgbClr val="C792EA"/>
                </a:solidFill>
                <a:latin typeface="Menlo" panose="020B0609030804020204" pitchFamily="49" charset="0"/>
              </a:rPr>
              <a:t>,</a:t>
            </a:r>
            <a:r>
              <a:rPr lang="en-AU" sz="1600" i="1" dirty="0">
                <a:solidFill>
                  <a:srgbClr val="C792EA"/>
                </a:solidFill>
                <a:latin typeface="Menlo" panose="020B0609030804020204" pitchFamily="49" charset="0"/>
              </a:rPr>
              <a:t> </a:t>
            </a:r>
            <a:r>
              <a:rPr lang="en-AU" sz="1600" dirty="0">
                <a:solidFill>
                  <a:srgbClr val="C792EA"/>
                </a:solidFill>
                <a:latin typeface="Menlo" panose="020B0609030804020204" pitchFamily="49" charset="0"/>
              </a:rPr>
              <a:t>{</a:t>
            </a:r>
            <a:r>
              <a:rPr lang="en-AU" sz="1600" i="1" dirty="0">
                <a:solidFill>
                  <a:srgbClr val="C792EA"/>
                </a:solidFill>
                <a:latin typeface="Menlo" panose="020B0609030804020204" pitchFamily="49" charset="0"/>
              </a:rPr>
              <a:t> location</a:t>
            </a:r>
            <a:r>
              <a:rPr lang="en-AU" sz="1600" dirty="0">
                <a:solidFill>
                  <a:srgbClr val="C792EA"/>
                </a:solidFill>
                <a:latin typeface="Menlo" panose="020B0609030804020204" pitchFamily="49" charset="0"/>
              </a:rPr>
              <a:t>:</a:t>
            </a:r>
            <a:r>
              <a:rPr lang="en-AU" sz="1600" i="1" dirty="0">
                <a:solidFill>
                  <a:srgbClr val="C792EA"/>
                </a:solidFill>
                <a:latin typeface="Menlo" panose="020B0609030804020204" pitchFamily="49" charset="0"/>
              </a:rPr>
              <a:t> </a:t>
            </a:r>
            <a:r>
              <a:rPr lang="en-AU" sz="1600" dirty="0">
                <a:solidFill>
                  <a:srgbClr val="D9F5DD"/>
                </a:solidFill>
                <a:latin typeface="Menlo" panose="020B0609030804020204" pitchFamily="49" charset="0"/>
              </a:rPr>
              <a:t>'</a:t>
            </a:r>
            <a:r>
              <a:rPr lang="en-AU" sz="1600" dirty="0">
                <a:solidFill>
                  <a:srgbClr val="ECC48D"/>
                </a:solidFill>
                <a:latin typeface="Menlo" panose="020B0609030804020204" pitchFamily="49" charset="0"/>
              </a:rPr>
              <a:t>West US</a:t>
            </a:r>
            <a:r>
              <a:rPr lang="en-AU" sz="1600" dirty="0">
                <a:solidFill>
                  <a:srgbClr val="D9F5DD"/>
                </a:solidFill>
                <a:latin typeface="Menlo" panose="020B0609030804020204" pitchFamily="49" charset="0"/>
              </a:rPr>
              <a:t>'</a:t>
            </a:r>
            <a:r>
              <a:rPr lang="en-AU" sz="1600" i="1" dirty="0">
                <a:solidFill>
                  <a:srgbClr val="C792EA"/>
                </a:solidFill>
                <a:latin typeface="Menlo" panose="020B0609030804020204" pitchFamily="49" charset="0"/>
              </a:rPr>
              <a:t> </a:t>
            </a:r>
            <a:r>
              <a:rPr lang="en-AU" sz="1600" dirty="0">
                <a:solidFill>
                  <a:srgbClr val="C792EA"/>
                </a:solidFill>
                <a:latin typeface="Menlo" panose="020B0609030804020204" pitchFamily="49" charset="0"/>
              </a:rPr>
              <a:t>}</a:t>
            </a:r>
            <a:r>
              <a:rPr lang="en-AU" sz="1600" dirty="0">
                <a:solidFill>
                  <a:srgbClr val="D6DEEB"/>
                </a:solidFill>
                <a:latin typeface="Menlo" panose="020B0609030804020204" pitchFamily="49" charset="0"/>
              </a:rPr>
              <a:t>)</a:t>
            </a:r>
            <a:br>
              <a:rPr lang="en-AU" sz="1600" dirty="0">
                <a:solidFill>
                  <a:srgbClr val="D6DEEB"/>
                </a:solidFill>
                <a:latin typeface="Menlo" panose="020B0609030804020204" pitchFamily="49" charset="0"/>
              </a:rPr>
            </a:br>
            <a:r>
              <a:rPr lang="en-AU" sz="1600" dirty="0">
                <a:solidFill>
                  <a:srgbClr val="C792EA"/>
                </a:solidFill>
                <a:latin typeface="Menlo" panose="020B0609030804020204" pitchFamily="49" charset="0"/>
              </a:rPr>
              <a:t>const</a:t>
            </a:r>
            <a:r>
              <a:rPr lang="en-AU" sz="1600" i="1" dirty="0">
                <a:solidFill>
                  <a:srgbClr val="C792EA"/>
                </a:solidFill>
                <a:latin typeface="Menlo" panose="020B0609030804020204" pitchFamily="49" charset="0"/>
              </a:rPr>
              <a:t> </a:t>
            </a:r>
            <a:r>
              <a:rPr lang="en-AU" sz="1600" i="1" dirty="0">
                <a:solidFill>
                  <a:srgbClr val="82AAFF"/>
                </a:solidFill>
                <a:latin typeface="Menlo" panose="020B0609030804020204" pitchFamily="49" charset="0"/>
              </a:rPr>
              <a:t>greeting</a:t>
            </a:r>
            <a:r>
              <a:rPr lang="en-AU" sz="1600" i="1" dirty="0">
                <a:solidFill>
                  <a:srgbClr val="C792EA"/>
                </a:solidFill>
                <a:latin typeface="Menlo" panose="020B0609030804020204" pitchFamily="49" charset="0"/>
              </a:rPr>
              <a:t> </a:t>
            </a:r>
            <a:r>
              <a:rPr lang="en-AU" sz="1600" dirty="0">
                <a:solidFill>
                  <a:srgbClr val="C792EA"/>
                </a:solidFill>
                <a:latin typeface="Menlo" panose="020B0609030804020204" pitchFamily="49" charset="0"/>
              </a:rPr>
              <a:t>=</a:t>
            </a:r>
            <a:r>
              <a:rPr lang="en-AU" sz="1600" i="1" dirty="0">
                <a:solidFill>
                  <a:srgbClr val="C792EA"/>
                </a:solidFill>
                <a:latin typeface="Menlo" panose="020B0609030804020204" pitchFamily="49" charset="0"/>
              </a:rPr>
              <a:t> </a:t>
            </a:r>
            <a:r>
              <a:rPr lang="en-AU" sz="1600" dirty="0">
                <a:solidFill>
                  <a:srgbClr val="7FDBCA"/>
                </a:solidFill>
                <a:latin typeface="Menlo" panose="020B0609030804020204" pitchFamily="49" charset="0"/>
              </a:rPr>
              <a:t>new</a:t>
            </a:r>
            <a:r>
              <a:rPr lang="en-AU" sz="1600" i="1" dirty="0">
                <a:solidFill>
                  <a:srgbClr val="C792EA"/>
                </a:solidFill>
                <a:latin typeface="Menlo" panose="020B0609030804020204" pitchFamily="49" charset="0"/>
              </a:rPr>
              <a:t> </a:t>
            </a:r>
            <a:r>
              <a:rPr lang="en-AU" sz="1600" i="1" dirty="0" err="1">
                <a:solidFill>
                  <a:srgbClr val="D6DEEB"/>
                </a:solidFill>
                <a:latin typeface="Menlo" panose="020B0609030804020204" pitchFamily="49" charset="0"/>
              </a:rPr>
              <a:t>azure</a:t>
            </a:r>
            <a:r>
              <a:rPr lang="en-AU" sz="1600" i="1" dirty="0" err="1">
                <a:solidFill>
                  <a:srgbClr val="C792EA"/>
                </a:solidFill>
                <a:latin typeface="Menlo" panose="020B0609030804020204" pitchFamily="49" charset="0"/>
              </a:rPr>
              <a:t>.</a:t>
            </a:r>
            <a:r>
              <a:rPr lang="en-AU" sz="1600" i="1" dirty="0" err="1">
                <a:solidFill>
                  <a:srgbClr val="FAF39F"/>
                </a:solidFill>
                <a:latin typeface="Menlo" panose="020B0609030804020204" pitchFamily="49" charset="0"/>
              </a:rPr>
              <a:t>appservice</a:t>
            </a:r>
            <a:r>
              <a:rPr lang="en-AU" sz="1600" i="1" dirty="0" err="1">
                <a:solidFill>
                  <a:srgbClr val="C792EA"/>
                </a:solidFill>
                <a:latin typeface="Menlo" panose="020B0609030804020204" pitchFamily="49" charset="0"/>
              </a:rPr>
              <a:t>.</a:t>
            </a:r>
            <a:r>
              <a:rPr lang="en-AU" sz="1600" i="1" dirty="0" err="1">
                <a:solidFill>
                  <a:srgbClr val="82AAFF"/>
                </a:solidFill>
                <a:latin typeface="Menlo" panose="020B0609030804020204" pitchFamily="49" charset="0"/>
              </a:rPr>
              <a:t>HttpEventSubscription</a:t>
            </a:r>
            <a:r>
              <a:rPr lang="en-AU" sz="1600" dirty="0">
                <a:solidFill>
                  <a:srgbClr val="D6DEEB"/>
                </a:solidFill>
                <a:latin typeface="Menlo" panose="020B0609030804020204" pitchFamily="49" charset="0"/>
              </a:rPr>
              <a:t>(</a:t>
            </a:r>
            <a:r>
              <a:rPr lang="en-AU" sz="1600" dirty="0">
                <a:solidFill>
                  <a:srgbClr val="D9F5DD"/>
                </a:solidFill>
                <a:latin typeface="Menlo" panose="020B0609030804020204" pitchFamily="49" charset="0"/>
              </a:rPr>
              <a:t>'</a:t>
            </a:r>
            <a:r>
              <a:rPr lang="en-AU" sz="1600" dirty="0">
                <a:solidFill>
                  <a:srgbClr val="ECC48D"/>
                </a:solidFill>
                <a:latin typeface="Menlo" panose="020B0609030804020204" pitchFamily="49" charset="0"/>
              </a:rPr>
              <a:t>greeting</a:t>
            </a:r>
            <a:r>
              <a:rPr lang="en-AU" sz="1600" dirty="0">
                <a:solidFill>
                  <a:srgbClr val="D9F5DD"/>
                </a:solidFill>
                <a:latin typeface="Menlo" panose="020B0609030804020204" pitchFamily="49" charset="0"/>
              </a:rPr>
              <a:t>'</a:t>
            </a:r>
            <a:r>
              <a:rPr lang="en-AU" sz="1600" dirty="0">
                <a:solidFill>
                  <a:srgbClr val="C792EA"/>
                </a:solidFill>
                <a:latin typeface="Menlo" panose="020B0609030804020204" pitchFamily="49" charset="0"/>
              </a:rPr>
              <a:t>,</a:t>
            </a:r>
            <a:r>
              <a:rPr lang="en-AU" sz="1600" i="1" dirty="0">
                <a:solidFill>
                  <a:srgbClr val="C792EA"/>
                </a:solidFill>
                <a:latin typeface="Menlo" panose="020B0609030804020204" pitchFamily="49" charset="0"/>
              </a:rPr>
              <a:t> </a:t>
            </a:r>
            <a:r>
              <a:rPr lang="en-AU" sz="1600" dirty="0">
                <a:solidFill>
                  <a:srgbClr val="C792EA"/>
                </a:solidFill>
                <a:latin typeface="Menlo" panose="020B0609030804020204" pitchFamily="49" charset="0"/>
              </a:rPr>
              <a:t>{</a:t>
            </a:r>
            <a:endParaRPr lang="en-AU" sz="1600" dirty="0">
              <a:solidFill>
                <a:srgbClr val="D6DEEB"/>
              </a:solidFill>
              <a:latin typeface="Menlo" panose="020B0609030804020204" pitchFamily="49" charset="0"/>
            </a:endParaRPr>
          </a:p>
          <a:p>
            <a:pPr marL="0" indent="0">
              <a:buNone/>
            </a:pPr>
            <a:r>
              <a:rPr lang="en-AU" sz="1600" i="1" dirty="0">
                <a:solidFill>
                  <a:srgbClr val="D6DEEB"/>
                </a:solidFill>
                <a:latin typeface="Menlo" panose="020B0609030804020204" pitchFamily="49" charset="0"/>
              </a:rPr>
              <a:t>    </a:t>
            </a:r>
            <a:r>
              <a:rPr lang="en-AU" sz="1600" i="1" dirty="0" err="1">
                <a:solidFill>
                  <a:srgbClr val="D6DEEB"/>
                </a:solidFill>
                <a:latin typeface="Menlo" panose="020B0609030804020204" pitchFamily="49" charset="0"/>
              </a:rPr>
              <a:t>resourceGroup</a:t>
            </a:r>
            <a:r>
              <a:rPr lang="en-AU" sz="1600" dirty="0">
                <a:solidFill>
                  <a:srgbClr val="C792EA"/>
                </a:solidFill>
                <a:latin typeface="Menlo" panose="020B0609030804020204" pitchFamily="49" charset="0"/>
              </a:rPr>
              <a:t>,</a:t>
            </a:r>
            <a:endParaRPr lang="en-AU" sz="1600" dirty="0">
              <a:solidFill>
                <a:srgbClr val="D6DEEB"/>
              </a:solidFill>
              <a:latin typeface="Menlo" panose="020B0609030804020204" pitchFamily="49" charset="0"/>
            </a:endParaRPr>
          </a:p>
          <a:p>
            <a:pPr marL="0" indent="0">
              <a:buNone/>
            </a:pPr>
            <a:r>
              <a:rPr lang="en-AU" sz="1600" i="1" dirty="0">
                <a:solidFill>
                  <a:srgbClr val="82AAFF"/>
                </a:solidFill>
                <a:latin typeface="Menlo" panose="020B0609030804020204" pitchFamily="49" charset="0"/>
              </a:rPr>
              <a:t>    </a:t>
            </a:r>
            <a:r>
              <a:rPr lang="en-AU" sz="1600" i="1" dirty="0" err="1">
                <a:solidFill>
                  <a:srgbClr val="82AAFF"/>
                </a:solidFill>
                <a:latin typeface="Menlo" panose="020B0609030804020204" pitchFamily="49" charset="0"/>
              </a:rPr>
              <a:t>callback</a:t>
            </a:r>
            <a:r>
              <a:rPr lang="en-AU" sz="1600" dirty="0">
                <a:solidFill>
                  <a:srgbClr val="C792EA"/>
                </a:solidFill>
                <a:latin typeface="Menlo" panose="020B0609030804020204" pitchFamily="49" charset="0"/>
              </a:rPr>
              <a:t>:</a:t>
            </a:r>
            <a:r>
              <a:rPr lang="en-AU" sz="1600" i="1" dirty="0">
                <a:solidFill>
                  <a:srgbClr val="C792EA"/>
                </a:solidFill>
                <a:latin typeface="Menlo" panose="020B0609030804020204" pitchFamily="49" charset="0"/>
              </a:rPr>
              <a:t> async </a:t>
            </a:r>
            <a:r>
              <a:rPr lang="en-AU" sz="1600" dirty="0">
                <a:solidFill>
                  <a:srgbClr val="D9F5DD"/>
                </a:solidFill>
                <a:latin typeface="Menlo" panose="020B0609030804020204" pitchFamily="49" charset="0"/>
              </a:rPr>
              <a:t>(</a:t>
            </a:r>
            <a:r>
              <a:rPr lang="en-AU" sz="1600" i="1" dirty="0">
                <a:solidFill>
                  <a:srgbClr val="D7DBE0"/>
                </a:solidFill>
                <a:latin typeface="Menlo" panose="020B0609030804020204" pitchFamily="49" charset="0"/>
              </a:rPr>
              <a:t>context</a:t>
            </a:r>
            <a:r>
              <a:rPr lang="en-AU" sz="1600" dirty="0">
                <a:solidFill>
                  <a:srgbClr val="C792EA"/>
                </a:solidFill>
                <a:latin typeface="Menlo" panose="020B0609030804020204" pitchFamily="49" charset="0"/>
              </a:rPr>
              <a:t>,</a:t>
            </a:r>
            <a:r>
              <a:rPr lang="en-AU" sz="1600" i="1" dirty="0">
                <a:solidFill>
                  <a:srgbClr val="C792EA"/>
                </a:solidFill>
                <a:latin typeface="Menlo" panose="020B0609030804020204" pitchFamily="49" charset="0"/>
              </a:rPr>
              <a:t> </a:t>
            </a:r>
            <a:r>
              <a:rPr lang="en-AU" sz="1600" i="1" dirty="0">
                <a:solidFill>
                  <a:srgbClr val="D7DBE0"/>
                </a:solidFill>
                <a:latin typeface="Menlo" panose="020B0609030804020204" pitchFamily="49" charset="0"/>
              </a:rPr>
              <a:t>req</a:t>
            </a:r>
            <a:r>
              <a:rPr lang="en-AU" sz="1600" dirty="0">
                <a:solidFill>
                  <a:srgbClr val="D9F5DD"/>
                </a:solidFill>
                <a:latin typeface="Menlo" panose="020B0609030804020204" pitchFamily="49" charset="0"/>
              </a:rPr>
              <a:t>)</a:t>
            </a:r>
            <a:r>
              <a:rPr lang="en-AU" sz="1600" i="1" dirty="0">
                <a:solidFill>
                  <a:srgbClr val="C792EA"/>
                </a:solidFill>
                <a:latin typeface="Menlo" panose="020B0609030804020204" pitchFamily="49" charset="0"/>
              </a:rPr>
              <a:t> </a:t>
            </a:r>
            <a:r>
              <a:rPr lang="en-AU" sz="1600" dirty="0">
                <a:solidFill>
                  <a:srgbClr val="C792EA"/>
                </a:solidFill>
                <a:latin typeface="Menlo" panose="020B0609030804020204" pitchFamily="49" charset="0"/>
              </a:rPr>
              <a:t>=&gt;</a:t>
            </a:r>
            <a:r>
              <a:rPr lang="en-AU" sz="1600" i="1" dirty="0">
                <a:solidFill>
                  <a:srgbClr val="C792EA"/>
                </a:solidFill>
                <a:latin typeface="Menlo" panose="020B0609030804020204" pitchFamily="49" charset="0"/>
              </a:rPr>
              <a:t> </a:t>
            </a:r>
            <a:r>
              <a:rPr lang="en-AU" sz="1600" dirty="0">
                <a:solidFill>
                  <a:srgbClr val="C792EA"/>
                </a:solidFill>
                <a:latin typeface="Menlo" panose="020B0609030804020204" pitchFamily="49" charset="0"/>
              </a:rPr>
              <a:t>{</a:t>
            </a:r>
            <a:endParaRPr lang="en-AU" sz="1600" dirty="0">
              <a:solidFill>
                <a:srgbClr val="D6DEEB"/>
              </a:solidFill>
              <a:latin typeface="Menlo" panose="020B0609030804020204" pitchFamily="49" charset="0"/>
            </a:endParaRPr>
          </a:p>
          <a:p>
            <a:pPr marL="0" indent="0">
              <a:buNone/>
            </a:pPr>
            <a:r>
              <a:rPr lang="en-AU" sz="1600" i="1" dirty="0">
                <a:solidFill>
                  <a:srgbClr val="C792EA"/>
                </a:solidFill>
                <a:latin typeface="Menlo" panose="020B0609030804020204" pitchFamily="49" charset="0"/>
              </a:rPr>
              <a:t>        return </a:t>
            </a:r>
            <a:r>
              <a:rPr lang="en-AU" sz="1600" dirty="0">
                <a:solidFill>
                  <a:srgbClr val="C792EA"/>
                </a:solidFill>
                <a:latin typeface="Menlo" panose="020B0609030804020204" pitchFamily="49" charset="0"/>
              </a:rPr>
              <a:t>{</a:t>
            </a:r>
            <a:endParaRPr lang="en-AU" sz="1600" dirty="0">
              <a:solidFill>
                <a:srgbClr val="D6DEEB"/>
              </a:solidFill>
              <a:latin typeface="Menlo" panose="020B0609030804020204" pitchFamily="49" charset="0"/>
            </a:endParaRPr>
          </a:p>
          <a:p>
            <a:pPr marL="0" indent="0">
              <a:buNone/>
            </a:pPr>
            <a:r>
              <a:rPr lang="en-AU" sz="1600" i="1" dirty="0">
                <a:solidFill>
                  <a:srgbClr val="C792EA"/>
                </a:solidFill>
                <a:latin typeface="Menlo" panose="020B0609030804020204" pitchFamily="49" charset="0"/>
              </a:rPr>
              <a:t>            status</a:t>
            </a:r>
            <a:r>
              <a:rPr lang="en-AU" sz="1600" dirty="0">
                <a:solidFill>
                  <a:srgbClr val="C792EA"/>
                </a:solidFill>
                <a:latin typeface="Menlo" panose="020B0609030804020204" pitchFamily="49" charset="0"/>
              </a:rPr>
              <a:t>:</a:t>
            </a:r>
            <a:r>
              <a:rPr lang="en-AU" sz="1600" i="1" dirty="0">
                <a:solidFill>
                  <a:srgbClr val="C792EA"/>
                </a:solidFill>
                <a:latin typeface="Menlo" panose="020B0609030804020204" pitchFamily="49" charset="0"/>
              </a:rPr>
              <a:t> </a:t>
            </a:r>
            <a:r>
              <a:rPr lang="en-AU" sz="1600" dirty="0">
                <a:solidFill>
                  <a:srgbClr val="F78C6C"/>
                </a:solidFill>
                <a:latin typeface="Menlo" panose="020B0609030804020204" pitchFamily="49" charset="0"/>
              </a:rPr>
              <a:t>200</a:t>
            </a:r>
            <a:r>
              <a:rPr lang="en-AU" sz="1600" dirty="0">
                <a:solidFill>
                  <a:srgbClr val="C792EA"/>
                </a:solidFill>
                <a:latin typeface="Menlo" panose="020B0609030804020204" pitchFamily="49" charset="0"/>
              </a:rPr>
              <a:t>,</a:t>
            </a:r>
            <a:endParaRPr lang="en-AU" sz="1600" dirty="0">
              <a:solidFill>
                <a:srgbClr val="D6DEEB"/>
              </a:solidFill>
              <a:latin typeface="Menlo" panose="020B0609030804020204" pitchFamily="49" charset="0"/>
            </a:endParaRPr>
          </a:p>
          <a:p>
            <a:pPr marL="0" indent="0">
              <a:buNone/>
            </a:pPr>
            <a:r>
              <a:rPr lang="en-AU" sz="1600" i="1" dirty="0">
                <a:solidFill>
                  <a:srgbClr val="C792EA"/>
                </a:solidFill>
                <a:latin typeface="Menlo" panose="020B0609030804020204" pitchFamily="49" charset="0"/>
              </a:rPr>
              <a:t>            body</a:t>
            </a:r>
            <a:r>
              <a:rPr lang="en-AU" sz="1600" dirty="0">
                <a:solidFill>
                  <a:srgbClr val="C792EA"/>
                </a:solidFill>
                <a:latin typeface="Menlo" panose="020B0609030804020204" pitchFamily="49" charset="0"/>
              </a:rPr>
              <a:t>:</a:t>
            </a:r>
            <a:r>
              <a:rPr lang="en-AU" sz="1600" i="1" dirty="0">
                <a:solidFill>
                  <a:srgbClr val="C792EA"/>
                </a:solidFill>
                <a:latin typeface="Menlo" panose="020B0609030804020204" pitchFamily="49" charset="0"/>
              </a:rPr>
              <a:t> </a:t>
            </a:r>
            <a:r>
              <a:rPr lang="en-AU" sz="1600" dirty="0">
                <a:solidFill>
                  <a:srgbClr val="D6DEEB"/>
                </a:solidFill>
                <a:latin typeface="Menlo" panose="020B0609030804020204" pitchFamily="49" charset="0"/>
              </a:rPr>
              <a:t>`</a:t>
            </a:r>
            <a:r>
              <a:rPr lang="en-AU" sz="1600" i="1" dirty="0">
                <a:solidFill>
                  <a:srgbClr val="ECC48D"/>
                </a:solidFill>
                <a:latin typeface="Menlo" panose="020B0609030804020204" pitchFamily="49" charset="0"/>
              </a:rPr>
              <a:t>Hello </a:t>
            </a:r>
            <a:r>
              <a:rPr lang="en-AU" sz="1600" dirty="0">
                <a:solidFill>
                  <a:srgbClr val="D3423E"/>
                </a:solidFill>
                <a:latin typeface="Menlo" panose="020B0609030804020204" pitchFamily="49" charset="0"/>
              </a:rPr>
              <a:t>${</a:t>
            </a:r>
            <a:r>
              <a:rPr lang="en-AU" sz="1600" i="1" dirty="0" err="1">
                <a:solidFill>
                  <a:srgbClr val="D6DEEB"/>
                </a:solidFill>
                <a:latin typeface="Menlo" panose="020B0609030804020204" pitchFamily="49" charset="0"/>
              </a:rPr>
              <a:t>req</a:t>
            </a:r>
            <a:r>
              <a:rPr lang="en-AU" sz="1600" i="1" dirty="0" err="1">
                <a:solidFill>
                  <a:srgbClr val="C792EA"/>
                </a:solidFill>
                <a:latin typeface="Menlo" panose="020B0609030804020204" pitchFamily="49" charset="0"/>
              </a:rPr>
              <a:t>.</a:t>
            </a:r>
            <a:r>
              <a:rPr lang="en-AU" sz="1600" i="1" dirty="0" err="1">
                <a:solidFill>
                  <a:srgbClr val="BAEBE2"/>
                </a:solidFill>
                <a:latin typeface="Menlo" panose="020B0609030804020204" pitchFamily="49" charset="0"/>
              </a:rPr>
              <a:t>query</a:t>
            </a:r>
            <a:r>
              <a:rPr lang="en-AU" sz="1600" dirty="0">
                <a:solidFill>
                  <a:srgbClr val="D6DEEB"/>
                </a:solidFill>
                <a:latin typeface="Menlo" panose="020B0609030804020204" pitchFamily="49" charset="0"/>
              </a:rPr>
              <a:t>['</a:t>
            </a:r>
            <a:r>
              <a:rPr lang="en-AU" sz="1600" dirty="0">
                <a:solidFill>
                  <a:srgbClr val="ECC48D"/>
                </a:solidFill>
                <a:latin typeface="Menlo" panose="020B0609030804020204" pitchFamily="49" charset="0"/>
              </a:rPr>
              <a:t>name</a:t>
            </a:r>
            <a:r>
              <a:rPr lang="en-AU" sz="1600" dirty="0">
                <a:solidFill>
                  <a:srgbClr val="D6DEEB"/>
                </a:solidFill>
                <a:latin typeface="Menlo" panose="020B0609030804020204" pitchFamily="49" charset="0"/>
              </a:rPr>
              <a:t>']</a:t>
            </a:r>
            <a:r>
              <a:rPr lang="en-AU" sz="1600" i="1" dirty="0">
                <a:solidFill>
                  <a:srgbClr val="D3423E"/>
                </a:solidFill>
                <a:latin typeface="Menlo" panose="020B0609030804020204" pitchFamily="49" charset="0"/>
              </a:rPr>
              <a:t> </a:t>
            </a:r>
            <a:r>
              <a:rPr lang="en-AU" sz="1600" dirty="0">
                <a:solidFill>
                  <a:srgbClr val="C792EA"/>
                </a:solidFill>
                <a:latin typeface="Menlo" panose="020B0609030804020204" pitchFamily="49" charset="0"/>
              </a:rPr>
              <a:t>||</a:t>
            </a:r>
            <a:r>
              <a:rPr lang="en-AU" sz="1600" i="1" dirty="0">
                <a:solidFill>
                  <a:srgbClr val="D3423E"/>
                </a:solidFill>
                <a:latin typeface="Menlo" panose="020B0609030804020204" pitchFamily="49" charset="0"/>
              </a:rPr>
              <a:t> </a:t>
            </a:r>
            <a:r>
              <a:rPr lang="en-AU" sz="1600" dirty="0">
                <a:solidFill>
                  <a:srgbClr val="D6DEEB"/>
                </a:solidFill>
                <a:latin typeface="Menlo" panose="020B0609030804020204" pitchFamily="49" charset="0"/>
              </a:rPr>
              <a:t>'</a:t>
            </a:r>
            <a:r>
              <a:rPr lang="en-AU" sz="1600" dirty="0">
                <a:solidFill>
                  <a:srgbClr val="ECC48D"/>
                </a:solidFill>
                <a:latin typeface="Menlo" panose="020B0609030804020204" pitchFamily="49" charset="0"/>
              </a:rPr>
              <a:t>World</a:t>
            </a:r>
            <a:r>
              <a:rPr lang="en-AU" sz="1600" dirty="0">
                <a:solidFill>
                  <a:srgbClr val="D6DEEB"/>
                </a:solidFill>
                <a:latin typeface="Menlo" panose="020B0609030804020204" pitchFamily="49" charset="0"/>
              </a:rPr>
              <a:t>'</a:t>
            </a:r>
            <a:r>
              <a:rPr lang="en-AU" sz="1600" dirty="0">
                <a:solidFill>
                  <a:srgbClr val="D3423E"/>
                </a:solidFill>
                <a:latin typeface="Menlo" panose="020B0609030804020204" pitchFamily="49" charset="0"/>
              </a:rPr>
              <a:t>}</a:t>
            </a:r>
            <a:r>
              <a:rPr lang="en-AU" sz="1600" i="1" dirty="0">
                <a:solidFill>
                  <a:srgbClr val="ECC48D"/>
                </a:solidFill>
                <a:latin typeface="Menlo" panose="020B0609030804020204" pitchFamily="49" charset="0"/>
              </a:rPr>
              <a:t>!</a:t>
            </a:r>
            <a:r>
              <a:rPr lang="en-AU" sz="1600" dirty="0">
                <a:solidFill>
                  <a:srgbClr val="D6DEEB"/>
                </a:solidFill>
                <a:latin typeface="Menlo" panose="020B0609030804020204" pitchFamily="49" charset="0"/>
              </a:rPr>
              <a:t>`</a:t>
            </a:r>
          </a:p>
          <a:p>
            <a:pPr marL="0" indent="0">
              <a:buNone/>
            </a:pPr>
            <a:r>
              <a:rPr lang="en-AU" sz="1600" dirty="0">
                <a:solidFill>
                  <a:srgbClr val="C792EA"/>
                </a:solidFill>
                <a:latin typeface="Menlo" panose="020B0609030804020204" pitchFamily="49" charset="0"/>
              </a:rPr>
              <a:t>        }</a:t>
            </a:r>
            <a:endParaRPr lang="en-AU" sz="1600" dirty="0">
              <a:solidFill>
                <a:srgbClr val="D6DEEB"/>
              </a:solidFill>
              <a:latin typeface="Menlo" panose="020B0609030804020204" pitchFamily="49" charset="0"/>
            </a:endParaRPr>
          </a:p>
          <a:p>
            <a:pPr marL="0" indent="0">
              <a:buNone/>
            </a:pPr>
            <a:r>
              <a:rPr lang="en-AU" sz="1600" dirty="0">
                <a:solidFill>
                  <a:srgbClr val="C792EA"/>
                </a:solidFill>
                <a:latin typeface="Menlo" panose="020B0609030804020204" pitchFamily="49" charset="0"/>
              </a:rPr>
              <a:t>    }</a:t>
            </a:r>
            <a:endParaRPr lang="en-AU" sz="1600" dirty="0">
              <a:solidFill>
                <a:srgbClr val="D6DEEB"/>
              </a:solidFill>
              <a:latin typeface="Menlo" panose="020B0609030804020204" pitchFamily="49" charset="0"/>
            </a:endParaRPr>
          </a:p>
          <a:p>
            <a:pPr marL="0" indent="0">
              <a:buNone/>
            </a:pPr>
            <a:r>
              <a:rPr lang="en-AU" sz="1600" dirty="0">
                <a:solidFill>
                  <a:srgbClr val="C792EA"/>
                </a:solidFill>
                <a:latin typeface="Menlo" panose="020B0609030804020204" pitchFamily="49" charset="0"/>
              </a:rPr>
              <a:t>}</a:t>
            </a:r>
            <a:r>
              <a:rPr lang="en-AU" sz="1600" dirty="0">
                <a:solidFill>
                  <a:srgbClr val="D6DEEB"/>
                </a:solidFill>
                <a:latin typeface="Menlo" panose="020B0609030804020204" pitchFamily="49" charset="0"/>
              </a:rPr>
              <a:t>)</a:t>
            </a:r>
            <a:br>
              <a:rPr lang="en-AU" sz="1600" dirty="0">
                <a:solidFill>
                  <a:srgbClr val="D6DEEB"/>
                </a:solidFill>
                <a:latin typeface="Menlo" panose="020B0609030804020204" pitchFamily="49" charset="0"/>
              </a:rPr>
            </a:br>
            <a:r>
              <a:rPr lang="en-AU" sz="1600" i="1" dirty="0">
                <a:solidFill>
                  <a:srgbClr val="C792EA"/>
                </a:solidFill>
                <a:latin typeface="Menlo" panose="020B0609030804020204" pitchFamily="49" charset="0"/>
              </a:rPr>
              <a:t>export </a:t>
            </a:r>
            <a:r>
              <a:rPr lang="en-AU" sz="1600" dirty="0">
                <a:solidFill>
                  <a:srgbClr val="C792EA"/>
                </a:solidFill>
                <a:latin typeface="Menlo" panose="020B0609030804020204" pitchFamily="49" charset="0"/>
              </a:rPr>
              <a:t>const</a:t>
            </a:r>
            <a:r>
              <a:rPr lang="en-AU" sz="1600" i="1" dirty="0">
                <a:solidFill>
                  <a:srgbClr val="C792EA"/>
                </a:solidFill>
                <a:latin typeface="Menlo" panose="020B0609030804020204" pitchFamily="49" charset="0"/>
              </a:rPr>
              <a:t> </a:t>
            </a:r>
            <a:r>
              <a:rPr lang="en-AU" sz="1600" i="1" dirty="0" err="1">
                <a:solidFill>
                  <a:srgbClr val="82AAFF"/>
                </a:solidFill>
                <a:latin typeface="Menlo" panose="020B0609030804020204" pitchFamily="49" charset="0"/>
              </a:rPr>
              <a:t>url</a:t>
            </a:r>
            <a:r>
              <a:rPr lang="en-AU" sz="1600" i="1" dirty="0">
                <a:solidFill>
                  <a:srgbClr val="C792EA"/>
                </a:solidFill>
                <a:latin typeface="Menlo" panose="020B0609030804020204" pitchFamily="49" charset="0"/>
              </a:rPr>
              <a:t> </a:t>
            </a:r>
            <a:r>
              <a:rPr lang="en-AU" sz="1600" dirty="0">
                <a:solidFill>
                  <a:srgbClr val="C792EA"/>
                </a:solidFill>
                <a:latin typeface="Menlo" panose="020B0609030804020204" pitchFamily="49" charset="0"/>
              </a:rPr>
              <a:t>=</a:t>
            </a:r>
            <a:r>
              <a:rPr lang="en-AU" sz="1600" i="1" dirty="0">
                <a:solidFill>
                  <a:srgbClr val="C792EA"/>
                </a:solidFill>
                <a:latin typeface="Menlo" panose="020B0609030804020204" pitchFamily="49" charset="0"/>
              </a:rPr>
              <a:t> </a:t>
            </a:r>
            <a:r>
              <a:rPr lang="en-AU" sz="1600" i="1" dirty="0" err="1">
                <a:solidFill>
                  <a:srgbClr val="D6DEEB"/>
                </a:solidFill>
                <a:latin typeface="Menlo" panose="020B0609030804020204" pitchFamily="49" charset="0"/>
              </a:rPr>
              <a:t>greeting</a:t>
            </a:r>
            <a:r>
              <a:rPr lang="en-AU" sz="1600" i="1" dirty="0" err="1">
                <a:solidFill>
                  <a:srgbClr val="C792EA"/>
                </a:solidFill>
                <a:latin typeface="Menlo" panose="020B0609030804020204" pitchFamily="49" charset="0"/>
              </a:rPr>
              <a:t>.</a:t>
            </a:r>
            <a:r>
              <a:rPr lang="en-AU" sz="1600" i="1" dirty="0" err="1">
                <a:solidFill>
                  <a:srgbClr val="BAEBE2"/>
                </a:solidFill>
                <a:latin typeface="Menlo" panose="020B0609030804020204" pitchFamily="49" charset="0"/>
              </a:rPr>
              <a:t>url</a:t>
            </a:r>
            <a:endParaRPr lang="en-AU" sz="1600" dirty="0">
              <a:solidFill>
                <a:srgbClr val="D6DEEB"/>
              </a:solidFill>
              <a:latin typeface="Menlo" panose="020B0609030804020204" pitchFamily="49" charset="0"/>
            </a:endParaRPr>
          </a:p>
        </p:txBody>
      </p:sp>
      <p:sp>
        <p:nvSpPr>
          <p:cNvPr id="6" name="Rectangle 5">
            <a:extLst>
              <a:ext uri="{FF2B5EF4-FFF2-40B4-BE49-F238E27FC236}">
                <a16:creationId xmlns:a16="http://schemas.microsoft.com/office/drawing/2014/main" id="{640619C9-796E-9546-9513-EE3FD0702616}"/>
              </a:ext>
            </a:extLst>
          </p:cNvPr>
          <p:cNvSpPr/>
          <p:nvPr/>
        </p:nvSpPr>
        <p:spPr>
          <a:xfrm>
            <a:off x="160020" y="3947159"/>
            <a:ext cx="11871960" cy="2893100"/>
          </a:xfrm>
          <a:prstGeom prst="rect">
            <a:avLst/>
          </a:prstGeom>
          <a:solidFill>
            <a:schemeClr val="accent1">
              <a:lumMod val="50000"/>
            </a:schemeClr>
          </a:solidFill>
        </p:spPr>
        <p:txBody>
          <a:bodyPr wrap="square">
            <a:spAutoFit/>
          </a:bodyPr>
          <a:lstStyle/>
          <a:p>
            <a:r>
              <a:rPr lang="en-AU" sz="1600" dirty="0">
                <a:solidFill>
                  <a:srgbClr val="C792EA"/>
                </a:solidFill>
                <a:latin typeface="Menlo" panose="020B0609030804020204" pitchFamily="49" charset="0"/>
              </a:rPr>
              <a:t>const</a:t>
            </a:r>
            <a:r>
              <a:rPr lang="en-AU" sz="1600" i="1" dirty="0">
                <a:solidFill>
                  <a:srgbClr val="C792EA"/>
                </a:solidFill>
                <a:latin typeface="Menlo" panose="020B0609030804020204" pitchFamily="49" charset="0"/>
              </a:rPr>
              <a:t> </a:t>
            </a:r>
            <a:r>
              <a:rPr lang="en-AU" sz="1600" i="1" dirty="0" err="1">
                <a:solidFill>
                  <a:srgbClr val="82AAFF"/>
                </a:solidFill>
                <a:latin typeface="Menlo" panose="020B0609030804020204" pitchFamily="49" charset="0"/>
              </a:rPr>
              <a:t>storageContainer</a:t>
            </a:r>
            <a:r>
              <a:rPr lang="en-AU" sz="1600" i="1" dirty="0">
                <a:solidFill>
                  <a:srgbClr val="C792EA"/>
                </a:solidFill>
                <a:latin typeface="Menlo" panose="020B0609030804020204" pitchFamily="49" charset="0"/>
              </a:rPr>
              <a:t> </a:t>
            </a:r>
            <a:r>
              <a:rPr lang="en-AU" sz="1600" dirty="0">
                <a:solidFill>
                  <a:srgbClr val="C792EA"/>
                </a:solidFill>
                <a:latin typeface="Menlo" panose="020B0609030804020204" pitchFamily="49" charset="0"/>
              </a:rPr>
              <a:t>=</a:t>
            </a:r>
            <a:r>
              <a:rPr lang="en-AU" sz="1600" i="1" dirty="0">
                <a:solidFill>
                  <a:srgbClr val="C792EA"/>
                </a:solidFill>
                <a:latin typeface="Menlo" panose="020B0609030804020204" pitchFamily="49" charset="0"/>
              </a:rPr>
              <a:t> </a:t>
            </a:r>
            <a:r>
              <a:rPr lang="en-AU" sz="1600" dirty="0">
                <a:solidFill>
                  <a:srgbClr val="7FDBCA"/>
                </a:solidFill>
                <a:latin typeface="Menlo" panose="020B0609030804020204" pitchFamily="49" charset="0"/>
              </a:rPr>
              <a:t>new</a:t>
            </a:r>
            <a:r>
              <a:rPr lang="en-AU" sz="1600" i="1" dirty="0">
                <a:solidFill>
                  <a:srgbClr val="C792EA"/>
                </a:solidFill>
                <a:latin typeface="Menlo" panose="020B0609030804020204" pitchFamily="49" charset="0"/>
              </a:rPr>
              <a:t> </a:t>
            </a:r>
            <a:r>
              <a:rPr lang="en-AU" sz="1600" i="1" dirty="0" err="1">
                <a:solidFill>
                  <a:srgbClr val="D6DEEB"/>
                </a:solidFill>
                <a:latin typeface="Menlo" panose="020B0609030804020204" pitchFamily="49" charset="0"/>
              </a:rPr>
              <a:t>azure</a:t>
            </a:r>
            <a:r>
              <a:rPr lang="en-AU" sz="1600" i="1" dirty="0" err="1">
                <a:solidFill>
                  <a:srgbClr val="C792EA"/>
                </a:solidFill>
                <a:latin typeface="Menlo" panose="020B0609030804020204" pitchFamily="49" charset="0"/>
              </a:rPr>
              <a:t>.</a:t>
            </a:r>
            <a:r>
              <a:rPr lang="en-AU" sz="1600" i="1" dirty="0" err="1">
                <a:solidFill>
                  <a:srgbClr val="FAF39F"/>
                </a:solidFill>
                <a:latin typeface="Menlo" panose="020B0609030804020204" pitchFamily="49" charset="0"/>
              </a:rPr>
              <a:t>storage</a:t>
            </a:r>
            <a:r>
              <a:rPr lang="en-AU" sz="1600" i="1" dirty="0" err="1">
                <a:solidFill>
                  <a:srgbClr val="C792EA"/>
                </a:solidFill>
                <a:latin typeface="Menlo" panose="020B0609030804020204" pitchFamily="49" charset="0"/>
              </a:rPr>
              <a:t>.</a:t>
            </a:r>
            <a:r>
              <a:rPr lang="en-AU" sz="1600" i="1" dirty="0" err="1">
                <a:solidFill>
                  <a:srgbClr val="82AAFF"/>
                </a:solidFill>
                <a:latin typeface="Menlo" panose="020B0609030804020204" pitchFamily="49" charset="0"/>
              </a:rPr>
              <a:t>Container</a:t>
            </a:r>
            <a:r>
              <a:rPr lang="en-AU" sz="1600" dirty="0">
                <a:solidFill>
                  <a:srgbClr val="D6DEEB"/>
                </a:solidFill>
                <a:latin typeface="Menlo" panose="020B0609030804020204" pitchFamily="49" charset="0"/>
              </a:rPr>
              <a:t>(</a:t>
            </a:r>
            <a:r>
              <a:rPr lang="en-AU" sz="1600" dirty="0">
                <a:solidFill>
                  <a:srgbClr val="D9F5DD"/>
                </a:solidFill>
                <a:latin typeface="Menlo" panose="020B0609030804020204" pitchFamily="49" charset="0"/>
              </a:rPr>
              <a:t>"</a:t>
            </a:r>
            <a:r>
              <a:rPr lang="en-AU" sz="1600" dirty="0">
                <a:solidFill>
                  <a:srgbClr val="ECC48D"/>
                </a:solidFill>
                <a:latin typeface="Menlo" panose="020B0609030804020204" pitchFamily="49" charset="0"/>
              </a:rPr>
              <a:t>images-container</a:t>
            </a:r>
            <a:r>
              <a:rPr lang="en-AU" sz="1600" dirty="0">
                <a:solidFill>
                  <a:srgbClr val="D9F5DD"/>
                </a:solidFill>
                <a:latin typeface="Menlo" panose="020B0609030804020204" pitchFamily="49" charset="0"/>
              </a:rPr>
              <a:t>"</a:t>
            </a:r>
            <a:r>
              <a:rPr lang="en-AU" sz="1600" dirty="0">
                <a:solidFill>
                  <a:srgbClr val="C792EA"/>
                </a:solidFill>
                <a:latin typeface="Menlo" panose="020B0609030804020204" pitchFamily="49" charset="0"/>
              </a:rPr>
              <a:t>,</a:t>
            </a:r>
            <a:r>
              <a:rPr lang="en-AU" sz="1600" i="1" dirty="0">
                <a:solidFill>
                  <a:srgbClr val="C792EA"/>
                </a:solidFill>
                <a:latin typeface="Menlo" panose="020B0609030804020204" pitchFamily="49" charset="0"/>
              </a:rPr>
              <a:t> </a:t>
            </a:r>
            <a:r>
              <a:rPr lang="en-AU" sz="1600" dirty="0">
                <a:solidFill>
                  <a:srgbClr val="C792EA"/>
                </a:solidFill>
                <a:latin typeface="Menlo" panose="020B0609030804020204" pitchFamily="49" charset="0"/>
              </a:rPr>
              <a:t>{</a:t>
            </a:r>
            <a:endParaRPr lang="en-AU" sz="1600" dirty="0">
              <a:solidFill>
                <a:srgbClr val="D6DEEB"/>
              </a:solidFill>
              <a:latin typeface="Menlo" panose="020B0609030804020204" pitchFamily="49" charset="0"/>
            </a:endParaRPr>
          </a:p>
          <a:p>
            <a:r>
              <a:rPr lang="en-AU" sz="1600" i="1" dirty="0">
                <a:solidFill>
                  <a:srgbClr val="C792EA"/>
                </a:solidFill>
                <a:latin typeface="Menlo" panose="020B0609030804020204" pitchFamily="49" charset="0"/>
              </a:rPr>
              <a:t>    </a:t>
            </a:r>
            <a:r>
              <a:rPr lang="en-AU" sz="1600" i="1" dirty="0" err="1">
                <a:solidFill>
                  <a:srgbClr val="C792EA"/>
                </a:solidFill>
                <a:latin typeface="Menlo" panose="020B0609030804020204" pitchFamily="49" charset="0"/>
              </a:rPr>
              <a:t>resourceGroupName</a:t>
            </a:r>
            <a:r>
              <a:rPr lang="en-AU" sz="1600" dirty="0">
                <a:solidFill>
                  <a:srgbClr val="C792EA"/>
                </a:solidFill>
                <a:latin typeface="Menlo" panose="020B0609030804020204" pitchFamily="49" charset="0"/>
              </a:rPr>
              <a:t>:</a:t>
            </a:r>
            <a:r>
              <a:rPr lang="en-AU" sz="1600" i="1" dirty="0">
                <a:solidFill>
                  <a:srgbClr val="C792EA"/>
                </a:solidFill>
                <a:latin typeface="Menlo" panose="020B0609030804020204" pitchFamily="49" charset="0"/>
              </a:rPr>
              <a:t> </a:t>
            </a:r>
            <a:r>
              <a:rPr lang="en-AU" sz="1600" i="1" dirty="0" err="1">
                <a:solidFill>
                  <a:srgbClr val="D6DEEB"/>
                </a:solidFill>
                <a:latin typeface="Menlo" panose="020B0609030804020204" pitchFamily="49" charset="0"/>
              </a:rPr>
              <a:t>resourceGroup</a:t>
            </a:r>
            <a:r>
              <a:rPr lang="en-AU" sz="1600" i="1" dirty="0" err="1">
                <a:solidFill>
                  <a:srgbClr val="C792EA"/>
                </a:solidFill>
                <a:latin typeface="Menlo" panose="020B0609030804020204" pitchFamily="49" charset="0"/>
              </a:rPr>
              <a:t>.</a:t>
            </a:r>
            <a:r>
              <a:rPr lang="en-AU" sz="1600" i="1" dirty="0" err="1">
                <a:solidFill>
                  <a:srgbClr val="BAEBE2"/>
                </a:solidFill>
                <a:latin typeface="Menlo" panose="020B0609030804020204" pitchFamily="49" charset="0"/>
              </a:rPr>
              <a:t>name</a:t>
            </a:r>
            <a:r>
              <a:rPr lang="en-AU" sz="1600" dirty="0">
                <a:solidFill>
                  <a:srgbClr val="C792EA"/>
                </a:solidFill>
                <a:latin typeface="Menlo" panose="020B0609030804020204" pitchFamily="49" charset="0"/>
              </a:rPr>
              <a:t>,</a:t>
            </a:r>
            <a:endParaRPr lang="en-AU" sz="1600" dirty="0">
              <a:solidFill>
                <a:srgbClr val="D6DEEB"/>
              </a:solidFill>
              <a:latin typeface="Menlo" panose="020B0609030804020204" pitchFamily="49" charset="0"/>
            </a:endParaRPr>
          </a:p>
          <a:p>
            <a:r>
              <a:rPr lang="en-AU" sz="1600" i="1" dirty="0">
                <a:solidFill>
                  <a:srgbClr val="C792EA"/>
                </a:solidFill>
                <a:latin typeface="Menlo" panose="020B0609030804020204" pitchFamily="49" charset="0"/>
              </a:rPr>
              <a:t>    </a:t>
            </a:r>
            <a:r>
              <a:rPr lang="en-AU" sz="1600" i="1" dirty="0" err="1">
                <a:solidFill>
                  <a:srgbClr val="C792EA"/>
                </a:solidFill>
                <a:latin typeface="Menlo" panose="020B0609030804020204" pitchFamily="49" charset="0"/>
              </a:rPr>
              <a:t>storageAccountName</a:t>
            </a:r>
            <a:r>
              <a:rPr lang="en-AU" sz="1600" dirty="0">
                <a:solidFill>
                  <a:srgbClr val="C792EA"/>
                </a:solidFill>
                <a:latin typeface="Menlo" panose="020B0609030804020204" pitchFamily="49" charset="0"/>
              </a:rPr>
              <a:t>:</a:t>
            </a:r>
            <a:r>
              <a:rPr lang="en-AU" sz="1600" i="1" dirty="0">
                <a:solidFill>
                  <a:srgbClr val="C792EA"/>
                </a:solidFill>
                <a:latin typeface="Menlo" panose="020B0609030804020204" pitchFamily="49" charset="0"/>
              </a:rPr>
              <a:t> </a:t>
            </a:r>
            <a:r>
              <a:rPr lang="en-AU" sz="1600" i="1" dirty="0" err="1">
                <a:solidFill>
                  <a:srgbClr val="D6DEEB"/>
                </a:solidFill>
                <a:latin typeface="Menlo" panose="020B0609030804020204" pitchFamily="49" charset="0"/>
              </a:rPr>
              <a:t>storageAccount</a:t>
            </a:r>
            <a:r>
              <a:rPr lang="en-AU" sz="1600" i="1" dirty="0" err="1">
                <a:solidFill>
                  <a:srgbClr val="C792EA"/>
                </a:solidFill>
                <a:latin typeface="Menlo" panose="020B0609030804020204" pitchFamily="49" charset="0"/>
              </a:rPr>
              <a:t>.</a:t>
            </a:r>
            <a:r>
              <a:rPr lang="en-AU" sz="1600" i="1" dirty="0" err="1">
                <a:solidFill>
                  <a:srgbClr val="BAEBE2"/>
                </a:solidFill>
                <a:latin typeface="Menlo" panose="020B0609030804020204" pitchFamily="49" charset="0"/>
              </a:rPr>
              <a:t>name</a:t>
            </a:r>
            <a:r>
              <a:rPr lang="en-AU" sz="1600" dirty="0">
                <a:solidFill>
                  <a:srgbClr val="C792EA"/>
                </a:solidFill>
                <a:latin typeface="Menlo" panose="020B0609030804020204" pitchFamily="49" charset="0"/>
              </a:rPr>
              <a:t>,</a:t>
            </a:r>
            <a:endParaRPr lang="en-AU" sz="1600" dirty="0">
              <a:solidFill>
                <a:srgbClr val="D6DEEB"/>
              </a:solidFill>
              <a:latin typeface="Menlo" panose="020B0609030804020204" pitchFamily="49" charset="0"/>
            </a:endParaRPr>
          </a:p>
          <a:p>
            <a:r>
              <a:rPr lang="en-AU" sz="1600" i="1" dirty="0">
                <a:solidFill>
                  <a:srgbClr val="C792EA"/>
                </a:solidFill>
                <a:latin typeface="Menlo" panose="020B0609030804020204" pitchFamily="49" charset="0"/>
              </a:rPr>
              <a:t>    name</a:t>
            </a:r>
            <a:r>
              <a:rPr lang="en-AU" sz="1600" dirty="0">
                <a:solidFill>
                  <a:srgbClr val="C792EA"/>
                </a:solidFill>
                <a:latin typeface="Menlo" panose="020B0609030804020204" pitchFamily="49" charset="0"/>
              </a:rPr>
              <a:t>:</a:t>
            </a:r>
            <a:r>
              <a:rPr lang="en-AU" sz="1600" i="1" dirty="0">
                <a:solidFill>
                  <a:srgbClr val="C792EA"/>
                </a:solidFill>
                <a:latin typeface="Menlo" panose="020B0609030804020204" pitchFamily="49" charset="0"/>
              </a:rPr>
              <a:t> </a:t>
            </a:r>
            <a:r>
              <a:rPr lang="en-AU" sz="1600" dirty="0">
                <a:solidFill>
                  <a:srgbClr val="D9F5DD"/>
                </a:solidFill>
                <a:latin typeface="Menlo" panose="020B0609030804020204" pitchFamily="49" charset="0"/>
              </a:rPr>
              <a:t>"</a:t>
            </a:r>
            <a:r>
              <a:rPr lang="en-AU" sz="1600" dirty="0">
                <a:solidFill>
                  <a:srgbClr val="ECC48D"/>
                </a:solidFill>
                <a:latin typeface="Menlo" panose="020B0609030804020204" pitchFamily="49" charset="0"/>
              </a:rPr>
              <a:t>images</a:t>
            </a:r>
            <a:r>
              <a:rPr lang="en-AU" sz="1600" dirty="0">
                <a:solidFill>
                  <a:srgbClr val="D9F5DD"/>
                </a:solidFill>
                <a:latin typeface="Menlo" panose="020B0609030804020204" pitchFamily="49" charset="0"/>
              </a:rPr>
              <a:t>"</a:t>
            </a:r>
            <a:r>
              <a:rPr lang="en-AU" sz="1600" dirty="0">
                <a:solidFill>
                  <a:srgbClr val="C792EA"/>
                </a:solidFill>
                <a:latin typeface="Menlo" panose="020B0609030804020204" pitchFamily="49" charset="0"/>
              </a:rPr>
              <a:t>,</a:t>
            </a:r>
            <a:endParaRPr lang="en-AU" sz="1600" dirty="0">
              <a:solidFill>
                <a:srgbClr val="D6DEEB"/>
              </a:solidFill>
              <a:latin typeface="Menlo" panose="020B0609030804020204" pitchFamily="49" charset="0"/>
            </a:endParaRPr>
          </a:p>
          <a:p>
            <a:r>
              <a:rPr lang="en-AU" sz="1600" dirty="0">
                <a:solidFill>
                  <a:srgbClr val="C792EA"/>
                </a:solidFill>
                <a:latin typeface="Menlo" panose="020B0609030804020204" pitchFamily="49" charset="0"/>
              </a:rPr>
              <a:t>}</a:t>
            </a:r>
            <a:r>
              <a:rPr lang="en-AU" sz="1600" dirty="0">
                <a:solidFill>
                  <a:srgbClr val="D6DEEB"/>
                </a:solidFill>
                <a:latin typeface="Menlo" panose="020B0609030804020204" pitchFamily="49" charset="0"/>
              </a:rPr>
              <a:t>)</a:t>
            </a:r>
          </a:p>
          <a:p>
            <a:r>
              <a:rPr lang="en-AU" sz="1600" dirty="0" err="1">
                <a:solidFill>
                  <a:srgbClr val="D6DEEB"/>
                </a:solidFill>
                <a:latin typeface="Menlo" panose="020B0609030804020204" pitchFamily="49" charset="0"/>
              </a:rPr>
              <a:t>storageContainer</a:t>
            </a:r>
            <a:r>
              <a:rPr lang="en-AU" sz="1600" i="1" dirty="0" err="1">
                <a:solidFill>
                  <a:srgbClr val="C792EA"/>
                </a:solidFill>
                <a:latin typeface="Menlo" panose="020B0609030804020204" pitchFamily="49" charset="0"/>
              </a:rPr>
              <a:t>.</a:t>
            </a:r>
            <a:r>
              <a:rPr lang="en-AU" sz="1600" i="1" dirty="0" err="1">
                <a:solidFill>
                  <a:srgbClr val="82AAFF"/>
                </a:solidFill>
                <a:latin typeface="Menlo" panose="020B0609030804020204" pitchFamily="49" charset="0"/>
              </a:rPr>
              <a:t>onBlobEvent</a:t>
            </a:r>
            <a:r>
              <a:rPr lang="en-AU" sz="1600" dirty="0">
                <a:solidFill>
                  <a:srgbClr val="D6DEEB"/>
                </a:solidFill>
                <a:latin typeface="Menlo" panose="020B0609030804020204" pitchFamily="49" charset="0"/>
              </a:rPr>
              <a:t>(</a:t>
            </a:r>
            <a:r>
              <a:rPr lang="en-AU" sz="1600" dirty="0">
                <a:solidFill>
                  <a:srgbClr val="D9F5DD"/>
                </a:solidFill>
                <a:latin typeface="Menlo" panose="020B0609030804020204" pitchFamily="49" charset="0"/>
              </a:rPr>
              <a:t>"</a:t>
            </a:r>
            <a:r>
              <a:rPr lang="en-AU" sz="1600" dirty="0" err="1">
                <a:solidFill>
                  <a:srgbClr val="ECC48D"/>
                </a:solidFill>
                <a:latin typeface="Menlo" panose="020B0609030804020204" pitchFamily="49" charset="0"/>
              </a:rPr>
              <a:t>newImage</a:t>
            </a:r>
            <a:r>
              <a:rPr lang="en-AU" sz="1600" dirty="0">
                <a:solidFill>
                  <a:srgbClr val="D9F5DD"/>
                </a:solidFill>
                <a:latin typeface="Menlo" panose="020B0609030804020204" pitchFamily="49" charset="0"/>
              </a:rPr>
              <a:t>"</a:t>
            </a:r>
            <a:r>
              <a:rPr lang="en-AU" sz="1600" dirty="0">
                <a:solidFill>
                  <a:srgbClr val="D6DEEB"/>
                </a:solidFill>
                <a:latin typeface="Menlo" panose="020B0609030804020204" pitchFamily="49" charset="0"/>
              </a:rPr>
              <a:t>, {</a:t>
            </a:r>
          </a:p>
          <a:p>
            <a:r>
              <a:rPr lang="en-AU" sz="1600" i="1" dirty="0">
                <a:solidFill>
                  <a:srgbClr val="82AAFF"/>
                </a:solidFill>
                <a:latin typeface="Menlo" panose="020B0609030804020204" pitchFamily="49" charset="0"/>
              </a:rPr>
              <a:t>    </a:t>
            </a:r>
            <a:r>
              <a:rPr lang="en-AU" sz="1600" i="1" dirty="0" err="1">
                <a:solidFill>
                  <a:srgbClr val="82AAFF"/>
                </a:solidFill>
                <a:latin typeface="Menlo" panose="020B0609030804020204" pitchFamily="49" charset="0"/>
              </a:rPr>
              <a:t>callback</a:t>
            </a:r>
            <a:r>
              <a:rPr lang="en-AU" sz="1600" dirty="0">
                <a:solidFill>
                  <a:srgbClr val="D6DEEB"/>
                </a:solidFill>
                <a:latin typeface="Menlo" panose="020B0609030804020204" pitchFamily="49" charset="0"/>
              </a:rPr>
              <a:t>: </a:t>
            </a:r>
            <a:r>
              <a:rPr lang="en-AU" sz="1600" i="1" dirty="0">
                <a:solidFill>
                  <a:srgbClr val="C792EA"/>
                </a:solidFill>
                <a:latin typeface="Menlo" panose="020B0609030804020204" pitchFamily="49" charset="0"/>
              </a:rPr>
              <a:t>async</a:t>
            </a:r>
            <a:r>
              <a:rPr lang="en-AU" sz="1600" dirty="0">
                <a:solidFill>
                  <a:srgbClr val="D6DEEB"/>
                </a:solidFill>
                <a:latin typeface="Menlo" panose="020B0609030804020204" pitchFamily="49" charset="0"/>
              </a:rPr>
              <a:t> </a:t>
            </a:r>
            <a:r>
              <a:rPr lang="en-AU" sz="1600" dirty="0">
                <a:solidFill>
                  <a:srgbClr val="D9F5DD"/>
                </a:solidFill>
                <a:latin typeface="Menlo" panose="020B0609030804020204" pitchFamily="49" charset="0"/>
              </a:rPr>
              <a:t>(</a:t>
            </a:r>
            <a:r>
              <a:rPr lang="en-AU" sz="1600" dirty="0">
                <a:solidFill>
                  <a:srgbClr val="D7DBE0"/>
                </a:solidFill>
                <a:latin typeface="Menlo" panose="020B0609030804020204" pitchFamily="49" charset="0"/>
              </a:rPr>
              <a:t>context</a:t>
            </a:r>
            <a:r>
              <a:rPr lang="en-AU" sz="1600" dirty="0">
                <a:solidFill>
                  <a:srgbClr val="D6DEEB"/>
                </a:solidFill>
                <a:latin typeface="Menlo" panose="020B0609030804020204" pitchFamily="49" charset="0"/>
              </a:rPr>
              <a:t>, </a:t>
            </a:r>
            <a:r>
              <a:rPr lang="en-AU" sz="1600" dirty="0">
                <a:solidFill>
                  <a:srgbClr val="D7DBE0"/>
                </a:solidFill>
                <a:latin typeface="Menlo" panose="020B0609030804020204" pitchFamily="49" charset="0"/>
              </a:rPr>
              <a:t>blob</a:t>
            </a:r>
            <a:r>
              <a:rPr lang="en-AU" sz="1600" dirty="0">
                <a:solidFill>
                  <a:srgbClr val="D9F5DD"/>
                </a:solidFill>
                <a:latin typeface="Menlo" panose="020B0609030804020204" pitchFamily="49" charset="0"/>
              </a:rPr>
              <a:t>)</a:t>
            </a:r>
            <a:r>
              <a:rPr lang="en-AU" sz="1600" dirty="0">
                <a:solidFill>
                  <a:srgbClr val="D6DEEB"/>
                </a:solidFill>
                <a:latin typeface="Menlo" panose="020B0609030804020204" pitchFamily="49" charset="0"/>
              </a:rPr>
              <a:t> </a:t>
            </a:r>
            <a:r>
              <a:rPr lang="en-AU" sz="1600" dirty="0">
                <a:solidFill>
                  <a:srgbClr val="C792EA"/>
                </a:solidFill>
                <a:latin typeface="Menlo" panose="020B0609030804020204" pitchFamily="49" charset="0"/>
              </a:rPr>
              <a:t>=&gt;</a:t>
            </a:r>
            <a:r>
              <a:rPr lang="en-AU" sz="1600" dirty="0">
                <a:solidFill>
                  <a:srgbClr val="D6DEEB"/>
                </a:solidFill>
                <a:latin typeface="Menlo" panose="020B0609030804020204" pitchFamily="49" charset="0"/>
              </a:rPr>
              <a:t> {</a:t>
            </a:r>
          </a:p>
          <a:p>
            <a:r>
              <a:rPr lang="en-AU" sz="1600" dirty="0">
                <a:solidFill>
                  <a:srgbClr val="D6DEEB"/>
                </a:solidFill>
                <a:latin typeface="Menlo" panose="020B0609030804020204" pitchFamily="49" charset="0"/>
              </a:rPr>
              <a:t>        </a:t>
            </a:r>
            <a:r>
              <a:rPr lang="en-AU" sz="1600" dirty="0" err="1">
                <a:solidFill>
                  <a:srgbClr val="D6DEEB"/>
                </a:solidFill>
                <a:latin typeface="Menlo" panose="020B0609030804020204" pitchFamily="49" charset="0"/>
              </a:rPr>
              <a:t>console</a:t>
            </a:r>
            <a:r>
              <a:rPr lang="en-AU" sz="1600" i="1" dirty="0" err="1">
                <a:solidFill>
                  <a:srgbClr val="C792EA"/>
                </a:solidFill>
                <a:latin typeface="Menlo" panose="020B0609030804020204" pitchFamily="49" charset="0"/>
              </a:rPr>
              <a:t>.</a:t>
            </a:r>
            <a:r>
              <a:rPr lang="en-AU" sz="1600" i="1" dirty="0" err="1">
                <a:solidFill>
                  <a:srgbClr val="82AAFF"/>
                </a:solidFill>
                <a:latin typeface="Menlo" panose="020B0609030804020204" pitchFamily="49" charset="0"/>
              </a:rPr>
              <a:t>log</a:t>
            </a:r>
            <a:r>
              <a:rPr lang="en-AU" sz="1600" dirty="0">
                <a:solidFill>
                  <a:srgbClr val="D6DEEB"/>
                </a:solidFill>
                <a:latin typeface="Menlo" panose="020B0609030804020204" pitchFamily="49" charset="0"/>
              </a:rPr>
              <a:t>(</a:t>
            </a:r>
            <a:r>
              <a:rPr lang="en-AU" sz="1600" dirty="0">
                <a:solidFill>
                  <a:srgbClr val="D9F5DD"/>
                </a:solidFill>
                <a:latin typeface="Menlo" panose="020B0609030804020204" pitchFamily="49" charset="0"/>
              </a:rPr>
              <a:t>"</a:t>
            </a:r>
            <a:r>
              <a:rPr lang="en-AU" sz="1600" dirty="0">
                <a:solidFill>
                  <a:srgbClr val="ECC48D"/>
                </a:solidFill>
                <a:latin typeface="Menlo" panose="020B0609030804020204" pitchFamily="49" charset="0"/>
              </a:rPr>
              <a:t>File size: </a:t>
            </a:r>
            <a:r>
              <a:rPr lang="en-AU" sz="1600" dirty="0">
                <a:solidFill>
                  <a:srgbClr val="D9F5DD"/>
                </a:solidFill>
                <a:latin typeface="Menlo" panose="020B0609030804020204" pitchFamily="49" charset="0"/>
              </a:rPr>
              <a:t>"</a:t>
            </a:r>
            <a:r>
              <a:rPr lang="en-AU" sz="1600" dirty="0">
                <a:solidFill>
                  <a:srgbClr val="D6DEEB"/>
                </a:solidFill>
                <a:latin typeface="Menlo" panose="020B0609030804020204" pitchFamily="49" charset="0"/>
              </a:rPr>
              <a:t> </a:t>
            </a:r>
            <a:r>
              <a:rPr lang="en-AU" sz="1600" dirty="0">
                <a:solidFill>
                  <a:srgbClr val="C792EA"/>
                </a:solidFill>
                <a:latin typeface="Menlo" panose="020B0609030804020204" pitchFamily="49" charset="0"/>
              </a:rPr>
              <a:t>+</a:t>
            </a:r>
            <a:r>
              <a:rPr lang="en-AU" sz="1600" dirty="0">
                <a:solidFill>
                  <a:srgbClr val="D6DEEB"/>
                </a:solidFill>
                <a:latin typeface="Menlo" panose="020B0609030804020204" pitchFamily="49" charset="0"/>
              </a:rPr>
              <a:t> </a:t>
            </a:r>
            <a:r>
              <a:rPr lang="en-AU" sz="1600" dirty="0" err="1">
                <a:solidFill>
                  <a:srgbClr val="D6DEEB"/>
                </a:solidFill>
                <a:latin typeface="Menlo" panose="020B0609030804020204" pitchFamily="49" charset="0"/>
              </a:rPr>
              <a:t>context</a:t>
            </a:r>
            <a:r>
              <a:rPr lang="en-AU" sz="1600" i="1" dirty="0" err="1">
                <a:solidFill>
                  <a:srgbClr val="C792EA"/>
                </a:solidFill>
                <a:latin typeface="Menlo" panose="020B0609030804020204" pitchFamily="49" charset="0"/>
              </a:rPr>
              <a:t>.</a:t>
            </a:r>
            <a:r>
              <a:rPr lang="en-AU" sz="1600" i="1" dirty="0" err="1">
                <a:solidFill>
                  <a:srgbClr val="FAF39F"/>
                </a:solidFill>
                <a:latin typeface="Menlo" panose="020B0609030804020204" pitchFamily="49" charset="0"/>
              </a:rPr>
              <a:t>bindingData</a:t>
            </a:r>
            <a:r>
              <a:rPr lang="en-AU" sz="1600" i="1" dirty="0" err="1">
                <a:solidFill>
                  <a:srgbClr val="C792EA"/>
                </a:solidFill>
                <a:latin typeface="Menlo" panose="020B0609030804020204" pitchFamily="49" charset="0"/>
              </a:rPr>
              <a:t>.</a:t>
            </a:r>
            <a:r>
              <a:rPr lang="en-AU" sz="1600" i="1" dirty="0" err="1">
                <a:solidFill>
                  <a:srgbClr val="FAF39F"/>
                </a:solidFill>
                <a:latin typeface="Menlo" panose="020B0609030804020204" pitchFamily="49" charset="0"/>
              </a:rPr>
              <a:t>properties</a:t>
            </a:r>
            <a:r>
              <a:rPr lang="en-AU" sz="1600" i="1" dirty="0" err="1">
                <a:solidFill>
                  <a:srgbClr val="C792EA"/>
                </a:solidFill>
                <a:latin typeface="Menlo" panose="020B0609030804020204" pitchFamily="49" charset="0"/>
              </a:rPr>
              <a:t>.</a:t>
            </a:r>
            <a:r>
              <a:rPr lang="en-AU" sz="1600" dirty="0" err="1">
                <a:solidFill>
                  <a:srgbClr val="7FDBCA"/>
                </a:solidFill>
                <a:latin typeface="Menlo" panose="020B0609030804020204" pitchFamily="49" charset="0"/>
              </a:rPr>
              <a:t>length</a:t>
            </a:r>
            <a:r>
              <a:rPr lang="en-AU" sz="1600" dirty="0">
                <a:solidFill>
                  <a:srgbClr val="D6DEEB"/>
                </a:solidFill>
                <a:latin typeface="Menlo" panose="020B0609030804020204" pitchFamily="49" charset="0"/>
              </a:rPr>
              <a:t>);</a:t>
            </a:r>
          </a:p>
          <a:p>
            <a:r>
              <a:rPr lang="en-AU" sz="1600" dirty="0">
                <a:solidFill>
                  <a:srgbClr val="D6DEEB"/>
                </a:solidFill>
                <a:latin typeface="Menlo" panose="020B0609030804020204" pitchFamily="49" charset="0"/>
              </a:rPr>
              <a:t>    },</a:t>
            </a:r>
          </a:p>
          <a:p>
            <a:r>
              <a:rPr lang="en-AU" sz="1600" dirty="0">
                <a:solidFill>
                  <a:srgbClr val="D6DEEB"/>
                </a:solidFill>
                <a:latin typeface="Menlo" panose="020B0609030804020204" pitchFamily="49" charset="0"/>
              </a:rPr>
              <a:t>    </a:t>
            </a:r>
            <a:r>
              <a:rPr lang="en-AU" sz="1600" dirty="0" err="1">
                <a:solidFill>
                  <a:srgbClr val="D6DEEB"/>
                </a:solidFill>
                <a:latin typeface="Menlo" panose="020B0609030804020204" pitchFamily="49" charset="0"/>
              </a:rPr>
              <a:t>filterSuffix</a:t>
            </a:r>
            <a:r>
              <a:rPr lang="en-AU" sz="1600" dirty="0">
                <a:solidFill>
                  <a:srgbClr val="D6DEEB"/>
                </a:solidFill>
                <a:latin typeface="Menlo" panose="020B0609030804020204" pitchFamily="49" charset="0"/>
              </a:rPr>
              <a:t>: </a:t>
            </a:r>
            <a:r>
              <a:rPr lang="en-AU" sz="1600" dirty="0">
                <a:solidFill>
                  <a:srgbClr val="D9F5DD"/>
                </a:solidFill>
                <a:latin typeface="Menlo" panose="020B0609030804020204" pitchFamily="49" charset="0"/>
              </a:rPr>
              <a:t>"</a:t>
            </a:r>
            <a:r>
              <a:rPr lang="en-AU" sz="1600" dirty="0">
                <a:solidFill>
                  <a:srgbClr val="ECC48D"/>
                </a:solidFill>
                <a:latin typeface="Menlo" panose="020B0609030804020204" pitchFamily="49" charset="0"/>
              </a:rPr>
              <a:t>.</a:t>
            </a:r>
            <a:r>
              <a:rPr lang="en-AU" sz="1600" dirty="0" err="1">
                <a:solidFill>
                  <a:srgbClr val="ECC48D"/>
                </a:solidFill>
                <a:latin typeface="Menlo" panose="020B0609030804020204" pitchFamily="49" charset="0"/>
              </a:rPr>
              <a:t>png</a:t>
            </a:r>
            <a:r>
              <a:rPr lang="en-AU" sz="1600" dirty="0">
                <a:solidFill>
                  <a:srgbClr val="D9F5DD"/>
                </a:solidFill>
                <a:latin typeface="Menlo" panose="020B0609030804020204" pitchFamily="49" charset="0"/>
              </a:rPr>
              <a:t>"</a:t>
            </a:r>
            <a:r>
              <a:rPr lang="en-AU" sz="1600" dirty="0">
                <a:solidFill>
                  <a:srgbClr val="D6DEEB"/>
                </a:solidFill>
                <a:latin typeface="Menlo" panose="020B0609030804020204" pitchFamily="49" charset="0"/>
              </a:rPr>
              <a:t>,</a:t>
            </a:r>
          </a:p>
          <a:p>
            <a:r>
              <a:rPr lang="en-AU" sz="1600" dirty="0">
                <a:solidFill>
                  <a:srgbClr val="D6DEEB"/>
                </a:solidFill>
                <a:latin typeface="Menlo" panose="020B0609030804020204" pitchFamily="49" charset="0"/>
              </a:rPr>
              <a:t>}) </a:t>
            </a:r>
            <a:endParaRPr lang="en-AU" sz="1600" b="0" dirty="0">
              <a:solidFill>
                <a:srgbClr val="D6DEEB"/>
              </a:solidFill>
              <a:effectLst/>
              <a:latin typeface="Menlo" panose="020B0609030804020204" pitchFamily="49" charset="0"/>
            </a:endParaRPr>
          </a:p>
        </p:txBody>
      </p:sp>
    </p:spTree>
    <p:extLst>
      <p:ext uri="{BB962C8B-B14F-4D97-AF65-F5344CB8AC3E}">
        <p14:creationId xmlns:p14="http://schemas.microsoft.com/office/powerpoint/2010/main" val="222070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609FF9A-4FCE-468E-A86A-C9AB525EA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021E12D4-3A88-428D-8E5E-AF1AFD923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A person reaching for a paper on a table full of paper and sticky notes">
            <a:extLst>
              <a:ext uri="{FF2B5EF4-FFF2-40B4-BE49-F238E27FC236}">
                <a16:creationId xmlns:a16="http://schemas.microsoft.com/office/drawing/2014/main" id="{352E3DF2-E516-48E6-986D-B944786BB0DE}"/>
              </a:ext>
            </a:extLst>
          </p:cNvPr>
          <p:cNvPicPr>
            <a:picLocks noChangeAspect="1"/>
          </p:cNvPicPr>
          <p:nvPr/>
        </p:nvPicPr>
        <p:blipFill rotWithShape="1">
          <a:blip r:embed="rId3">
            <a:alphaModFix amt="60000"/>
          </a:blip>
          <a:srcRect t="8913" b="6817"/>
          <a:stretch/>
        </p:blipFill>
        <p:spPr>
          <a:xfrm>
            <a:off x="20" y="10"/>
            <a:ext cx="12191980" cy="6857990"/>
          </a:xfrm>
          <a:prstGeom prst="rect">
            <a:avLst/>
          </a:prstGeom>
        </p:spPr>
      </p:pic>
      <p:sp>
        <p:nvSpPr>
          <p:cNvPr id="2" name="Title 1">
            <a:extLst>
              <a:ext uri="{FF2B5EF4-FFF2-40B4-BE49-F238E27FC236}">
                <a16:creationId xmlns:a16="http://schemas.microsoft.com/office/drawing/2014/main" id="{5BE35B4F-F4E0-484C-B845-6C98E50C8050}"/>
              </a:ext>
            </a:extLst>
          </p:cNvPr>
          <p:cNvSpPr>
            <a:spLocks noGrp="1"/>
          </p:cNvSpPr>
          <p:nvPr>
            <p:ph type="title"/>
          </p:nvPr>
        </p:nvSpPr>
        <p:spPr>
          <a:xfrm>
            <a:off x="838200" y="914402"/>
            <a:ext cx="10515600" cy="2985923"/>
          </a:xfrm>
        </p:spPr>
        <p:txBody>
          <a:bodyPr vert="horz" lIns="91440" tIns="45720" rIns="91440" bIns="45720" rtlCol="0" anchor="b">
            <a:normAutofit/>
          </a:bodyPr>
          <a:lstStyle/>
          <a:p>
            <a:pPr algn="ctr"/>
            <a:r>
              <a:rPr lang="en-US" sz="5200">
                <a:solidFill>
                  <a:srgbClr val="FFFFFF"/>
                </a:solidFill>
              </a:rPr>
              <a:t>More services like Durable Functions</a:t>
            </a:r>
          </a:p>
        </p:txBody>
      </p:sp>
    </p:spTree>
    <p:extLst>
      <p:ext uri="{BB962C8B-B14F-4D97-AF65-F5344CB8AC3E}">
        <p14:creationId xmlns:p14="http://schemas.microsoft.com/office/powerpoint/2010/main" val="3486522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a server network panel with lights and cables">
            <a:extLst>
              <a:ext uri="{FF2B5EF4-FFF2-40B4-BE49-F238E27FC236}">
                <a16:creationId xmlns:a16="http://schemas.microsoft.com/office/drawing/2014/main" id="{6E0EB51B-39F9-40C4-9AC1-00ED91178CF9}"/>
              </a:ext>
            </a:extLst>
          </p:cNvPr>
          <p:cNvPicPr>
            <a:picLocks noChangeAspect="1"/>
          </p:cNvPicPr>
          <p:nvPr/>
        </p:nvPicPr>
        <p:blipFill rotWithShape="1">
          <a:blip r:embed="rId2">
            <a:alphaModFix amt="35000"/>
          </a:blip>
          <a:srcRect t="2524" b="13207"/>
          <a:stretch/>
        </p:blipFill>
        <p:spPr>
          <a:xfrm>
            <a:off x="20" y="1"/>
            <a:ext cx="12191980" cy="6857999"/>
          </a:xfrm>
          <a:prstGeom prst="rect">
            <a:avLst/>
          </a:prstGeom>
        </p:spPr>
      </p:pic>
      <p:sp>
        <p:nvSpPr>
          <p:cNvPr id="2" name="Title 1">
            <a:extLst>
              <a:ext uri="{FF2B5EF4-FFF2-40B4-BE49-F238E27FC236}">
                <a16:creationId xmlns:a16="http://schemas.microsoft.com/office/drawing/2014/main" id="{3BE68735-E12B-6C4F-8FFF-1872B47442C6}"/>
              </a:ext>
            </a:extLst>
          </p:cNvPr>
          <p:cNvSpPr>
            <a:spLocks noGrp="1"/>
          </p:cNvSpPr>
          <p:nvPr>
            <p:ph type="title"/>
          </p:nvPr>
        </p:nvSpPr>
        <p:spPr>
          <a:xfrm>
            <a:off x="838201" y="1065862"/>
            <a:ext cx="3313164" cy="4726276"/>
          </a:xfrm>
        </p:spPr>
        <p:txBody>
          <a:bodyPr>
            <a:normAutofit/>
          </a:bodyPr>
          <a:lstStyle/>
          <a:p>
            <a:pPr algn="r"/>
            <a:r>
              <a:rPr lang="en-US" sz="4000">
                <a:solidFill>
                  <a:srgbClr val="FFFFFF"/>
                </a:solidFill>
              </a:rPr>
              <a:t>Take aways</a:t>
            </a:r>
          </a:p>
        </p:txBody>
      </p:sp>
      <p:cxnSp>
        <p:nvCxnSpPr>
          <p:cNvPr id="11" name="Straight Connector 1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FB8E7BB-625B-0D41-B634-10A3AE2195A1}"/>
              </a:ext>
            </a:extLst>
          </p:cNvPr>
          <p:cNvSpPr>
            <a:spLocks noGrp="1"/>
          </p:cNvSpPr>
          <p:nvPr>
            <p:ph idx="1"/>
          </p:nvPr>
        </p:nvSpPr>
        <p:spPr>
          <a:xfrm>
            <a:off x="4846326" y="624840"/>
            <a:ext cx="7208509" cy="5654040"/>
          </a:xfrm>
        </p:spPr>
        <p:txBody>
          <a:bodyPr anchor="ctr">
            <a:normAutofit/>
          </a:bodyPr>
          <a:lstStyle/>
          <a:p>
            <a:r>
              <a:rPr lang="en-US" dirty="0">
                <a:solidFill>
                  <a:srgbClr val="FFFFFF"/>
                </a:solidFill>
              </a:rPr>
              <a:t>Network isolation can and should still be used for security critical applications</a:t>
            </a:r>
          </a:p>
          <a:p>
            <a:r>
              <a:rPr lang="en-US" dirty="0">
                <a:solidFill>
                  <a:srgbClr val="FFFFFF"/>
                </a:solidFill>
              </a:rPr>
              <a:t>Managed Identities are the primary way to secure cloud native services</a:t>
            </a:r>
          </a:p>
          <a:p>
            <a:r>
              <a:rPr lang="en-US" dirty="0">
                <a:solidFill>
                  <a:srgbClr val="FFFFFF"/>
                </a:solidFill>
              </a:rPr>
              <a:t>Use PaaS services to communicate between different applications (Queues, Event Hub </a:t>
            </a:r>
            <a:r>
              <a:rPr lang="en-US" dirty="0" err="1">
                <a:solidFill>
                  <a:srgbClr val="FFFFFF"/>
                </a:solidFill>
              </a:rPr>
              <a:t>etc</a:t>
            </a:r>
            <a:r>
              <a:rPr lang="en-US" dirty="0">
                <a:solidFill>
                  <a:srgbClr val="FFFFFF"/>
                </a:solidFill>
              </a:rPr>
              <a:t>)</a:t>
            </a:r>
          </a:p>
          <a:p>
            <a:r>
              <a:rPr lang="en-US" dirty="0">
                <a:solidFill>
                  <a:srgbClr val="FFFFFF"/>
                </a:solidFill>
              </a:rPr>
              <a:t>Access your risks by using threat modelling</a:t>
            </a:r>
          </a:p>
          <a:p>
            <a:r>
              <a:rPr lang="en-US" dirty="0">
                <a:solidFill>
                  <a:srgbClr val="FFFFFF"/>
                </a:solidFill>
              </a:rPr>
              <a:t>Security is a Journey, you are never ‘done’</a:t>
            </a:r>
          </a:p>
          <a:p>
            <a:r>
              <a:rPr lang="en-US" dirty="0">
                <a:solidFill>
                  <a:srgbClr val="FFFFFF"/>
                </a:solidFill>
              </a:rPr>
              <a:t>Use Policy, DevOps Practices and shifting security left to mitigate security issues early</a:t>
            </a:r>
          </a:p>
          <a:p>
            <a:r>
              <a:rPr lang="en-US" dirty="0">
                <a:solidFill>
                  <a:srgbClr val="FFFFFF"/>
                </a:solidFill>
              </a:rPr>
              <a:t>No security cargo </a:t>
            </a:r>
            <a:r>
              <a:rPr lang="en-US" dirty="0" err="1">
                <a:solidFill>
                  <a:srgbClr val="FFFFFF"/>
                </a:solidFill>
              </a:rPr>
              <a:t>culting</a:t>
            </a:r>
            <a:r>
              <a:rPr lang="en-US" dirty="0">
                <a:solidFill>
                  <a:srgbClr val="FFFFFF"/>
                </a:solidFill>
              </a:rPr>
              <a:t>!</a:t>
            </a:r>
          </a:p>
        </p:txBody>
      </p:sp>
    </p:spTree>
    <p:extLst>
      <p:ext uri="{BB962C8B-B14F-4D97-AF65-F5344CB8AC3E}">
        <p14:creationId xmlns:p14="http://schemas.microsoft.com/office/powerpoint/2010/main" val="159332348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3" descr="Empty speech bubbles">
            <a:extLst>
              <a:ext uri="{FF2B5EF4-FFF2-40B4-BE49-F238E27FC236}">
                <a16:creationId xmlns:a16="http://schemas.microsoft.com/office/drawing/2014/main" id="{457C8099-7D67-40C1-9232-79D5AA6BE376}"/>
              </a:ext>
            </a:extLst>
          </p:cNvPr>
          <p:cNvPicPr>
            <a:picLocks noChangeAspect="1"/>
          </p:cNvPicPr>
          <p:nvPr/>
        </p:nvPicPr>
        <p:blipFill rotWithShape="1">
          <a:blip r:embed="rId3">
            <a:alphaModFix amt="50000"/>
          </a:blip>
          <a:srcRect t="5516" b="10215"/>
          <a:stretch/>
        </p:blipFill>
        <p:spPr>
          <a:xfrm>
            <a:off x="20" y="1"/>
            <a:ext cx="12191980" cy="6857999"/>
          </a:xfrm>
          <a:prstGeom prst="rect">
            <a:avLst/>
          </a:prstGeom>
        </p:spPr>
      </p:pic>
      <p:sp>
        <p:nvSpPr>
          <p:cNvPr id="2" name="Title 1">
            <a:extLst>
              <a:ext uri="{FF2B5EF4-FFF2-40B4-BE49-F238E27FC236}">
                <a16:creationId xmlns:a16="http://schemas.microsoft.com/office/drawing/2014/main" id="{A3573C5D-7384-6849-858A-E321A462E18D}"/>
              </a:ext>
            </a:extLst>
          </p:cNvPr>
          <p:cNvSpPr>
            <a:spLocks noGrp="1"/>
          </p:cNvSpPr>
          <p:nvPr>
            <p:ph type="ctrTitle"/>
          </p:nvPr>
        </p:nvSpPr>
        <p:spPr>
          <a:xfrm>
            <a:off x="4073237" y="3020290"/>
            <a:ext cx="6525491" cy="2260749"/>
          </a:xfrm>
        </p:spPr>
        <p:txBody>
          <a:bodyPr>
            <a:normAutofit fontScale="90000"/>
          </a:bodyPr>
          <a:lstStyle/>
          <a:p>
            <a:r>
              <a:rPr lang="en-US" dirty="0">
                <a:solidFill>
                  <a:srgbClr val="FFFFFF"/>
                </a:solidFill>
              </a:rPr>
              <a:t>What does cloud native security look like?</a:t>
            </a:r>
          </a:p>
        </p:txBody>
      </p:sp>
      <p:pic>
        <p:nvPicPr>
          <p:cNvPr id="7" name="Picture 2" descr="What is Twitter?">
            <a:extLst>
              <a:ext uri="{FF2B5EF4-FFF2-40B4-BE49-F238E27FC236}">
                <a16:creationId xmlns:a16="http://schemas.microsoft.com/office/drawing/2014/main" id="{04C3D854-0A87-7541-8A77-196C2DE75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84603" y="6363282"/>
            <a:ext cx="464324" cy="35819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53B652-6AC1-8642-A69B-05ACAEF9D3BE}"/>
              </a:ext>
            </a:extLst>
          </p:cNvPr>
          <p:cNvSpPr txBox="1"/>
          <p:nvPr/>
        </p:nvSpPr>
        <p:spPr>
          <a:xfrm>
            <a:off x="10648927" y="6356350"/>
            <a:ext cx="1409745" cy="369332"/>
          </a:xfrm>
          <a:prstGeom prst="rect">
            <a:avLst/>
          </a:prstGeom>
          <a:noFill/>
        </p:spPr>
        <p:txBody>
          <a:bodyPr wrap="none" rtlCol="0">
            <a:spAutoFit/>
          </a:bodyPr>
          <a:lstStyle/>
          <a:p>
            <a:r>
              <a:rPr lang="en-US" dirty="0" err="1"/>
              <a:t>JakeGinnivan</a:t>
            </a:r>
            <a:endParaRPr lang="en-US" dirty="0"/>
          </a:p>
        </p:txBody>
      </p:sp>
    </p:spTree>
    <p:extLst>
      <p:ext uri="{BB962C8B-B14F-4D97-AF65-F5344CB8AC3E}">
        <p14:creationId xmlns:p14="http://schemas.microsoft.com/office/powerpoint/2010/main" val="2949251812"/>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609FF9A-4FCE-468E-A86A-C9AB525EA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20">
            <a:extLst>
              <a:ext uri="{FF2B5EF4-FFF2-40B4-BE49-F238E27FC236}">
                <a16:creationId xmlns:a16="http://schemas.microsoft.com/office/drawing/2014/main" id="{021E12D4-3A88-428D-8E5E-AF1AFD923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Closeup image of beer bubbles">
            <a:extLst>
              <a:ext uri="{FF2B5EF4-FFF2-40B4-BE49-F238E27FC236}">
                <a16:creationId xmlns:a16="http://schemas.microsoft.com/office/drawing/2014/main" id="{A537E1BE-A7FF-414E-AD70-853CC31C671E}"/>
              </a:ext>
            </a:extLst>
          </p:cNvPr>
          <p:cNvPicPr>
            <a:picLocks noChangeAspect="1"/>
          </p:cNvPicPr>
          <p:nvPr/>
        </p:nvPicPr>
        <p:blipFill rotWithShape="1">
          <a:blip r:embed="rId3">
            <a:alphaModFix amt="60000"/>
          </a:blip>
          <a:srcRect t="15730"/>
          <a:stretch/>
        </p:blipFill>
        <p:spPr>
          <a:xfrm>
            <a:off x="-1" y="10"/>
            <a:ext cx="12192001" cy="6857990"/>
          </a:xfrm>
          <a:prstGeom prst="rect">
            <a:avLst/>
          </a:prstGeom>
        </p:spPr>
      </p:pic>
      <p:sp>
        <p:nvSpPr>
          <p:cNvPr id="2" name="Title 1">
            <a:extLst>
              <a:ext uri="{FF2B5EF4-FFF2-40B4-BE49-F238E27FC236}">
                <a16:creationId xmlns:a16="http://schemas.microsoft.com/office/drawing/2014/main" id="{E3D466F7-C874-214B-A420-344D9454A827}"/>
              </a:ext>
            </a:extLst>
          </p:cNvPr>
          <p:cNvSpPr>
            <a:spLocks noGrp="1"/>
          </p:cNvSpPr>
          <p:nvPr>
            <p:ph type="title"/>
          </p:nvPr>
        </p:nvSpPr>
        <p:spPr>
          <a:xfrm>
            <a:off x="836676" y="2957117"/>
            <a:ext cx="10515600" cy="2985923"/>
          </a:xfrm>
        </p:spPr>
        <p:txBody>
          <a:bodyPr vert="horz" lIns="91440" tIns="45720" rIns="91440" bIns="45720" rtlCol="0" anchor="b">
            <a:normAutofit/>
          </a:bodyPr>
          <a:lstStyle/>
          <a:p>
            <a:pPr algn="ctr"/>
            <a:r>
              <a:rPr lang="en-US" sz="5200" dirty="0">
                <a:solidFill>
                  <a:srgbClr val="FFFFFF"/>
                </a:solidFill>
              </a:rPr>
              <a:t>Let’s continue the conversation</a:t>
            </a:r>
            <a:br>
              <a:rPr lang="en-US" sz="5200" dirty="0">
                <a:solidFill>
                  <a:srgbClr val="FFFFFF"/>
                </a:solidFill>
              </a:rPr>
            </a:br>
            <a:br>
              <a:rPr lang="en-US" sz="5200" dirty="0">
                <a:solidFill>
                  <a:srgbClr val="FFFFFF"/>
                </a:solidFill>
              </a:rPr>
            </a:br>
            <a:r>
              <a:rPr lang="en-US" sz="5200" dirty="0">
                <a:solidFill>
                  <a:srgbClr val="FFFFFF"/>
                </a:solidFill>
              </a:rPr>
              <a:t>I’m done talking </a:t>
            </a:r>
            <a:r>
              <a:rPr lang="en-US" sz="5200" dirty="0">
                <a:solidFill>
                  <a:srgbClr val="FFFFFF"/>
                </a:solidFill>
                <a:sym typeface="Wingdings" pitchFamily="2" charset="2"/>
              </a:rPr>
              <a:t></a:t>
            </a:r>
            <a:endParaRPr lang="en-US" sz="5200" dirty="0">
              <a:solidFill>
                <a:srgbClr val="FFFFFF"/>
              </a:solidFill>
            </a:endParaRPr>
          </a:p>
        </p:txBody>
      </p:sp>
    </p:spTree>
    <p:extLst>
      <p:ext uri="{BB962C8B-B14F-4D97-AF65-F5344CB8AC3E}">
        <p14:creationId xmlns:p14="http://schemas.microsoft.com/office/powerpoint/2010/main" val="1281725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2050" name="Picture 2" descr="The Basics of Detour Design">
            <a:extLst>
              <a:ext uri="{FF2B5EF4-FFF2-40B4-BE49-F238E27FC236}">
                <a16:creationId xmlns:a16="http://schemas.microsoft.com/office/drawing/2014/main" id="{AA4CAE4D-8CBA-4B4B-8D83-7BBB226E6EE2}"/>
              </a:ext>
            </a:extLst>
          </p:cNvPr>
          <p:cNvPicPr>
            <a:picLocks noChangeAspect="1" noChangeArrowheads="1"/>
          </p:cNvPicPr>
          <p:nvPr/>
        </p:nvPicPr>
        <p:blipFill rotWithShape="1">
          <a:blip r:embed="rId3">
            <a:alphaModFix amt="60000"/>
            <a:extLst>
              <a:ext uri="{28A0092B-C50C-407E-A947-70E740481C1C}">
                <a14:useLocalDpi xmlns:a14="http://schemas.microsoft.com/office/drawing/2010/main" val="0"/>
              </a:ext>
            </a:extLst>
          </a:blip>
          <a:srcRect t="1973" b="13757"/>
          <a:stretch/>
        </p:blipFill>
        <p:spPr bwMode="auto">
          <a:xfrm>
            <a:off x="-1" y="10"/>
            <a:ext cx="12192001"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CD184D9-5D2A-F94A-AB86-F12C434CC4D3}"/>
              </a:ext>
            </a:extLst>
          </p:cNvPr>
          <p:cNvSpPr>
            <a:spLocks noGrp="1"/>
          </p:cNvSpPr>
          <p:nvPr>
            <p:ph type="title"/>
          </p:nvPr>
        </p:nvSpPr>
        <p:spPr>
          <a:xfrm>
            <a:off x="-341059" y="1838643"/>
            <a:ext cx="9795637" cy="2220775"/>
          </a:xfrm>
        </p:spPr>
        <p:txBody>
          <a:bodyPr vert="horz" lIns="91440" tIns="45720" rIns="91440" bIns="45720" rtlCol="0" anchor="b">
            <a:normAutofit/>
          </a:bodyPr>
          <a:lstStyle/>
          <a:p>
            <a:pPr algn="ctr"/>
            <a:r>
              <a:rPr lang="en-US" sz="5200" dirty="0">
                <a:solidFill>
                  <a:srgbClr val="FFFFFF"/>
                </a:solidFill>
              </a:rPr>
              <a:t>Serverless</a:t>
            </a:r>
          </a:p>
        </p:txBody>
      </p:sp>
    </p:spTree>
    <p:extLst>
      <p:ext uri="{BB962C8B-B14F-4D97-AF65-F5344CB8AC3E}">
        <p14:creationId xmlns:p14="http://schemas.microsoft.com/office/powerpoint/2010/main" val="689075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5">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3" descr="Aerial view of container ship">
            <a:extLst>
              <a:ext uri="{FF2B5EF4-FFF2-40B4-BE49-F238E27FC236}">
                <a16:creationId xmlns:a16="http://schemas.microsoft.com/office/drawing/2014/main" id="{8026181B-93DF-4B2D-8AC5-59FDC277B87F}"/>
              </a:ext>
            </a:extLst>
          </p:cNvPr>
          <p:cNvPicPr>
            <a:picLocks noChangeAspect="1"/>
          </p:cNvPicPr>
          <p:nvPr/>
        </p:nvPicPr>
        <p:blipFill rotWithShape="1">
          <a:blip r:embed="rId3">
            <a:alphaModFix amt="50000"/>
          </a:blip>
          <a:srcRect r="25"/>
          <a:stretch/>
        </p:blipFill>
        <p:spPr>
          <a:xfrm>
            <a:off x="20" y="10"/>
            <a:ext cx="12188930" cy="6857990"/>
          </a:xfrm>
          <a:prstGeom prst="rect">
            <a:avLst/>
          </a:prstGeom>
        </p:spPr>
      </p:pic>
      <p:sp>
        <p:nvSpPr>
          <p:cNvPr id="2" name="Title 1">
            <a:extLst>
              <a:ext uri="{FF2B5EF4-FFF2-40B4-BE49-F238E27FC236}">
                <a16:creationId xmlns:a16="http://schemas.microsoft.com/office/drawing/2014/main" id="{E6BF0407-66F1-734F-AA8E-B43ECAC54B74}"/>
              </a:ext>
            </a:extLst>
          </p:cNvPr>
          <p:cNvSpPr>
            <a:spLocks noGrp="1"/>
          </p:cNvSpPr>
          <p:nvPr>
            <p:ph type="title"/>
          </p:nvPr>
        </p:nvSpPr>
        <p:spPr>
          <a:xfrm>
            <a:off x="1522476" y="5190978"/>
            <a:ext cx="9144000" cy="1470074"/>
          </a:xfrm>
        </p:spPr>
        <p:txBody>
          <a:bodyPr vert="horz" lIns="91440" tIns="45720" rIns="91440" bIns="45720" rtlCol="0" anchor="b">
            <a:normAutofit/>
          </a:bodyPr>
          <a:lstStyle/>
          <a:p>
            <a:pPr algn="ctr"/>
            <a:r>
              <a:rPr lang="en-US" sz="6600" dirty="0">
                <a:solidFill>
                  <a:srgbClr val="FFFFFF"/>
                </a:solidFill>
              </a:rPr>
              <a:t>Security = less risk</a:t>
            </a:r>
          </a:p>
        </p:txBody>
      </p:sp>
    </p:spTree>
    <p:extLst>
      <p:ext uri="{BB962C8B-B14F-4D97-AF65-F5344CB8AC3E}">
        <p14:creationId xmlns:p14="http://schemas.microsoft.com/office/powerpoint/2010/main" val="14264715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A95209C-5275-4E15-8EA7-7F42980AB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arge skydiving group mid-air">
            <a:extLst>
              <a:ext uri="{FF2B5EF4-FFF2-40B4-BE49-F238E27FC236}">
                <a16:creationId xmlns:a16="http://schemas.microsoft.com/office/drawing/2014/main" id="{9E8BD3F3-DC7D-4C37-A2D5-0A5F19A05AC3}"/>
              </a:ext>
            </a:extLst>
          </p:cNvPr>
          <p:cNvPicPr>
            <a:picLocks noChangeAspect="1"/>
          </p:cNvPicPr>
          <p:nvPr/>
        </p:nvPicPr>
        <p:blipFill rotWithShape="1">
          <a:blip r:embed="rId2">
            <a:alphaModFix amt="50000"/>
          </a:blip>
          <a:srcRect t="11490" r="-1" b="3902"/>
          <a:stretch/>
        </p:blipFill>
        <p:spPr>
          <a:xfrm>
            <a:off x="20" y="10"/>
            <a:ext cx="12188931" cy="6857990"/>
          </a:xfrm>
          <a:prstGeom prst="rect">
            <a:avLst/>
          </a:prstGeom>
        </p:spPr>
      </p:pic>
      <p:sp>
        <p:nvSpPr>
          <p:cNvPr id="2" name="Title 1">
            <a:extLst>
              <a:ext uri="{FF2B5EF4-FFF2-40B4-BE49-F238E27FC236}">
                <a16:creationId xmlns:a16="http://schemas.microsoft.com/office/drawing/2014/main" id="{44ED03BA-26A3-D541-8835-8239C749EDCD}"/>
              </a:ext>
            </a:extLst>
          </p:cNvPr>
          <p:cNvSpPr>
            <a:spLocks noGrp="1"/>
          </p:cNvSpPr>
          <p:nvPr>
            <p:ph type="title"/>
          </p:nvPr>
        </p:nvSpPr>
        <p:spPr>
          <a:xfrm>
            <a:off x="1527048" y="1124712"/>
            <a:ext cx="9144000" cy="3063240"/>
          </a:xfrm>
        </p:spPr>
        <p:txBody>
          <a:bodyPr vert="horz" lIns="91440" tIns="45720" rIns="91440" bIns="45720" rtlCol="0" anchor="b">
            <a:normAutofit/>
          </a:bodyPr>
          <a:lstStyle/>
          <a:p>
            <a:pPr algn="ctr"/>
            <a:r>
              <a:rPr lang="en-US" sz="6600" dirty="0">
                <a:solidFill>
                  <a:srgbClr val="FFFFFF"/>
                </a:solidFill>
              </a:rPr>
              <a:t>So, what are my risks?</a:t>
            </a:r>
          </a:p>
        </p:txBody>
      </p:sp>
    </p:spTree>
    <p:extLst>
      <p:ext uri="{BB962C8B-B14F-4D97-AF65-F5344CB8AC3E}">
        <p14:creationId xmlns:p14="http://schemas.microsoft.com/office/powerpoint/2010/main" val="96402363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2" name="Content Placeholder 2">
            <a:extLst>
              <a:ext uri="{FF2B5EF4-FFF2-40B4-BE49-F238E27FC236}">
                <a16:creationId xmlns:a16="http://schemas.microsoft.com/office/drawing/2014/main" id="{1E0D0767-6C69-4E50-A660-CFC32E7B603D}"/>
              </a:ext>
            </a:extLst>
          </p:cNvPr>
          <p:cNvGraphicFramePr>
            <a:graphicFrameLocks noGrp="1"/>
          </p:cNvGraphicFramePr>
          <p:nvPr>
            <p:ph idx="1"/>
            <p:extLst>
              <p:ext uri="{D42A27DB-BD31-4B8C-83A1-F6EECF244321}">
                <p14:modId xmlns:p14="http://schemas.microsoft.com/office/powerpoint/2010/main" val="65566020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0805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graphicEl>
                                              <a:dgm id="{84E28C7E-F649-48A7-AB43-36C4B164A449}"/>
                                            </p:graphicEl>
                                          </p:spTgt>
                                        </p:tgtEl>
                                        <p:attrNameLst>
                                          <p:attrName>style.visibility</p:attrName>
                                        </p:attrNameLst>
                                      </p:cBhvr>
                                      <p:to>
                                        <p:strVal val="visible"/>
                                      </p:to>
                                    </p:set>
                                    <p:animEffect transition="in" filter="fade">
                                      <p:cBhvr>
                                        <p:cTn id="7" dur="500"/>
                                        <p:tgtEl>
                                          <p:spTgt spid="22">
                                            <p:graphicEl>
                                              <a:dgm id="{84E28C7E-F649-48A7-AB43-36C4B164A449}"/>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graphicEl>
                                              <a:dgm id="{1500A756-605D-4BF2-9211-B0F9BC90FF7B}"/>
                                            </p:graphicEl>
                                          </p:spTgt>
                                        </p:tgtEl>
                                        <p:attrNameLst>
                                          <p:attrName>style.visibility</p:attrName>
                                        </p:attrNameLst>
                                      </p:cBhvr>
                                      <p:to>
                                        <p:strVal val="visible"/>
                                      </p:to>
                                    </p:set>
                                    <p:animEffect transition="in" filter="fade">
                                      <p:cBhvr>
                                        <p:cTn id="10" dur="500"/>
                                        <p:tgtEl>
                                          <p:spTgt spid="22">
                                            <p:graphicEl>
                                              <a:dgm id="{1500A756-605D-4BF2-9211-B0F9BC90FF7B}"/>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graphicEl>
                                              <a:dgm id="{6D446950-10B0-46D4-BB5B-3615CBE4D9C0}"/>
                                            </p:graphicEl>
                                          </p:spTgt>
                                        </p:tgtEl>
                                        <p:attrNameLst>
                                          <p:attrName>style.visibility</p:attrName>
                                        </p:attrNameLst>
                                      </p:cBhvr>
                                      <p:to>
                                        <p:strVal val="visible"/>
                                      </p:to>
                                    </p:set>
                                    <p:animEffect transition="in" filter="fade">
                                      <p:cBhvr>
                                        <p:cTn id="13" dur="500"/>
                                        <p:tgtEl>
                                          <p:spTgt spid="22">
                                            <p:graphicEl>
                                              <a:dgm id="{6D446950-10B0-46D4-BB5B-3615CBE4D9C0}"/>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2">
                                            <p:graphicEl>
                                              <a:dgm id="{616A936A-41C2-4895-9437-650FF605D883}"/>
                                            </p:graphicEl>
                                          </p:spTgt>
                                        </p:tgtEl>
                                        <p:attrNameLst>
                                          <p:attrName>style.visibility</p:attrName>
                                        </p:attrNameLst>
                                      </p:cBhvr>
                                      <p:to>
                                        <p:strVal val="visible"/>
                                      </p:to>
                                    </p:set>
                                    <p:animEffect transition="in" filter="fade">
                                      <p:cBhvr>
                                        <p:cTn id="18" dur="500"/>
                                        <p:tgtEl>
                                          <p:spTgt spid="22">
                                            <p:graphicEl>
                                              <a:dgm id="{616A936A-41C2-4895-9437-650FF605D883}"/>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graphicEl>
                                              <a:dgm id="{EE194A58-DBBF-4537-9DE5-57C880AFC7DC}"/>
                                            </p:graphicEl>
                                          </p:spTgt>
                                        </p:tgtEl>
                                        <p:attrNameLst>
                                          <p:attrName>style.visibility</p:attrName>
                                        </p:attrNameLst>
                                      </p:cBhvr>
                                      <p:to>
                                        <p:strVal val="visible"/>
                                      </p:to>
                                    </p:set>
                                    <p:animEffect transition="in" filter="fade">
                                      <p:cBhvr>
                                        <p:cTn id="21" dur="500"/>
                                        <p:tgtEl>
                                          <p:spTgt spid="22">
                                            <p:graphicEl>
                                              <a:dgm id="{EE194A58-DBBF-4537-9DE5-57C880AFC7DC}"/>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graphicEl>
                                              <a:dgm id="{B48B78E0-935B-4BD8-AA8B-DBC8EC61C67F}"/>
                                            </p:graphicEl>
                                          </p:spTgt>
                                        </p:tgtEl>
                                        <p:attrNameLst>
                                          <p:attrName>style.visibility</p:attrName>
                                        </p:attrNameLst>
                                      </p:cBhvr>
                                      <p:to>
                                        <p:strVal val="visible"/>
                                      </p:to>
                                    </p:set>
                                    <p:animEffect transition="in" filter="fade">
                                      <p:cBhvr>
                                        <p:cTn id="24" dur="500"/>
                                        <p:tgtEl>
                                          <p:spTgt spid="22">
                                            <p:graphicEl>
                                              <a:dgm id="{B48B78E0-935B-4BD8-AA8B-DBC8EC61C67F}"/>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graphicEl>
                                              <a:dgm id="{EC2F521B-FDEB-4FCC-A0F4-F95A881E604D}"/>
                                            </p:graphicEl>
                                          </p:spTgt>
                                        </p:tgtEl>
                                        <p:attrNameLst>
                                          <p:attrName>style.visibility</p:attrName>
                                        </p:attrNameLst>
                                      </p:cBhvr>
                                      <p:to>
                                        <p:strVal val="visible"/>
                                      </p:to>
                                    </p:set>
                                    <p:animEffect transition="in" filter="fade">
                                      <p:cBhvr>
                                        <p:cTn id="29" dur="500"/>
                                        <p:tgtEl>
                                          <p:spTgt spid="22">
                                            <p:graphicEl>
                                              <a:dgm id="{EC2F521B-FDEB-4FCC-A0F4-F95A881E604D}"/>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graphicEl>
                                              <a:dgm id="{25133087-C25D-45D3-AA45-0BD7DA8E5C5F}"/>
                                            </p:graphicEl>
                                          </p:spTgt>
                                        </p:tgtEl>
                                        <p:attrNameLst>
                                          <p:attrName>style.visibility</p:attrName>
                                        </p:attrNameLst>
                                      </p:cBhvr>
                                      <p:to>
                                        <p:strVal val="visible"/>
                                      </p:to>
                                    </p:set>
                                    <p:animEffect transition="in" filter="fade">
                                      <p:cBhvr>
                                        <p:cTn id="32" dur="500"/>
                                        <p:tgtEl>
                                          <p:spTgt spid="22">
                                            <p:graphicEl>
                                              <a:dgm id="{25133087-C25D-45D3-AA45-0BD7DA8E5C5F}"/>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graphicEl>
                                              <a:dgm id="{86175CB8-A8A2-4FDC-97F7-192EC4415914}"/>
                                            </p:graphicEl>
                                          </p:spTgt>
                                        </p:tgtEl>
                                        <p:attrNameLst>
                                          <p:attrName>style.visibility</p:attrName>
                                        </p:attrNameLst>
                                      </p:cBhvr>
                                      <p:to>
                                        <p:strVal val="visible"/>
                                      </p:to>
                                    </p:set>
                                    <p:animEffect transition="in" filter="fade">
                                      <p:cBhvr>
                                        <p:cTn id="35" dur="500"/>
                                        <p:tgtEl>
                                          <p:spTgt spid="22">
                                            <p:graphicEl>
                                              <a:dgm id="{86175CB8-A8A2-4FDC-97F7-192EC4415914}"/>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2">
                                            <p:graphicEl>
                                              <a:dgm id="{E8DEEC7F-B56A-44BD-8349-A01D8787085C}"/>
                                            </p:graphicEl>
                                          </p:spTgt>
                                        </p:tgtEl>
                                        <p:attrNameLst>
                                          <p:attrName>style.visibility</p:attrName>
                                        </p:attrNameLst>
                                      </p:cBhvr>
                                      <p:to>
                                        <p:strVal val="visible"/>
                                      </p:to>
                                    </p:set>
                                    <p:animEffect transition="in" filter="fade">
                                      <p:cBhvr>
                                        <p:cTn id="40" dur="500"/>
                                        <p:tgtEl>
                                          <p:spTgt spid="22">
                                            <p:graphicEl>
                                              <a:dgm id="{E8DEEC7F-B56A-44BD-8349-A01D8787085C}"/>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2">
                                            <p:graphicEl>
                                              <a:dgm id="{7E1B0286-9B36-44C3-A19A-931D5E96A7F8}"/>
                                            </p:graphicEl>
                                          </p:spTgt>
                                        </p:tgtEl>
                                        <p:attrNameLst>
                                          <p:attrName>style.visibility</p:attrName>
                                        </p:attrNameLst>
                                      </p:cBhvr>
                                      <p:to>
                                        <p:strVal val="visible"/>
                                      </p:to>
                                    </p:set>
                                    <p:animEffect transition="in" filter="fade">
                                      <p:cBhvr>
                                        <p:cTn id="43" dur="500"/>
                                        <p:tgtEl>
                                          <p:spTgt spid="22">
                                            <p:graphicEl>
                                              <a:dgm id="{7E1B0286-9B36-44C3-A19A-931D5E96A7F8}"/>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2">
                                            <p:graphicEl>
                                              <a:dgm id="{56A13961-6CAA-4EF6-A164-42DF2C931818}"/>
                                            </p:graphicEl>
                                          </p:spTgt>
                                        </p:tgtEl>
                                        <p:attrNameLst>
                                          <p:attrName>style.visibility</p:attrName>
                                        </p:attrNameLst>
                                      </p:cBhvr>
                                      <p:to>
                                        <p:strVal val="visible"/>
                                      </p:to>
                                    </p:set>
                                    <p:animEffect transition="in" filter="fade">
                                      <p:cBhvr>
                                        <p:cTn id="46" dur="500"/>
                                        <p:tgtEl>
                                          <p:spTgt spid="22">
                                            <p:graphicEl>
                                              <a:dgm id="{56A13961-6CAA-4EF6-A164-42DF2C93181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2"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85"/>
            <a:lum/>
          </a:blip>
          <a:srcRect/>
          <a:stretch>
            <a:fillRect l="-4000" r="-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8188A-4E0E-0943-AAF8-A6836C9189DF}"/>
              </a:ext>
            </a:extLst>
          </p:cNvPr>
          <p:cNvSpPr>
            <a:spLocks noGrp="1"/>
          </p:cNvSpPr>
          <p:nvPr>
            <p:ph type="title"/>
          </p:nvPr>
        </p:nvSpPr>
        <p:spPr>
          <a:xfrm>
            <a:off x="838200" y="2766218"/>
            <a:ext cx="10515600" cy="1325563"/>
          </a:xfrm>
        </p:spPr>
        <p:txBody>
          <a:bodyPr/>
          <a:lstStyle/>
          <a:p>
            <a:pPr algn="ctr"/>
            <a:r>
              <a:rPr lang="en-US" dirty="0"/>
              <a:t>Threats to consider..</a:t>
            </a:r>
          </a:p>
        </p:txBody>
      </p:sp>
    </p:spTree>
    <p:extLst>
      <p:ext uri="{BB962C8B-B14F-4D97-AF65-F5344CB8AC3E}">
        <p14:creationId xmlns:p14="http://schemas.microsoft.com/office/powerpoint/2010/main" val="3725433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9A3B9-8EAE-EC4B-A3CC-D7DE5A8FB9C2}"/>
              </a:ext>
            </a:extLst>
          </p:cNvPr>
          <p:cNvSpPr>
            <a:spLocks noGrp="1"/>
          </p:cNvSpPr>
          <p:nvPr>
            <p:ph type="title"/>
          </p:nvPr>
        </p:nvSpPr>
        <p:spPr/>
        <p:txBody>
          <a:bodyPr/>
          <a:lstStyle/>
          <a:p>
            <a:r>
              <a:rPr lang="en-US" dirty="0"/>
              <a:t>Insider threats?</a:t>
            </a:r>
          </a:p>
        </p:txBody>
      </p:sp>
      <p:pic>
        <p:nvPicPr>
          <p:cNvPr id="4098" name="Picture 2" descr="three types of insider threats">
            <a:extLst>
              <a:ext uri="{FF2B5EF4-FFF2-40B4-BE49-F238E27FC236}">
                <a16:creationId xmlns:a16="http://schemas.microsoft.com/office/drawing/2014/main" id="{C7E9F33C-5F61-FA44-A308-7BB1D3A6C4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50" y="1723651"/>
            <a:ext cx="10477500" cy="5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68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3620</TotalTime>
  <Words>1407</Words>
  <Application>Microsoft Macintosh PowerPoint</Application>
  <PresentationFormat>Widescreen</PresentationFormat>
  <Paragraphs>160</Paragraphs>
  <Slides>39</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Calibri Light</vt:lpstr>
      <vt:lpstr>Menlo</vt:lpstr>
      <vt:lpstr>Office Theme</vt:lpstr>
      <vt:lpstr>What does cloud native security look like?</vt:lpstr>
      <vt:lpstr>PowerPoint Presentation</vt:lpstr>
      <vt:lpstr>PowerPoint Presentation</vt:lpstr>
      <vt:lpstr>Serverless</vt:lpstr>
      <vt:lpstr>Security = less risk</vt:lpstr>
      <vt:lpstr>So, what are my risks?</vt:lpstr>
      <vt:lpstr>PowerPoint Presentation</vt:lpstr>
      <vt:lpstr>Threats to consider..</vt:lpstr>
      <vt:lpstr>Insider threats?</vt:lpstr>
      <vt:lpstr>Shadow IT &amp; the rise of SaaS</vt:lpstr>
      <vt:lpstr>Supply chain    target the developers</vt:lpstr>
      <vt:lpstr>Supply chain attacks – tools</vt:lpstr>
      <vt:lpstr>Lateral movement</vt:lpstr>
      <vt:lpstr>Build agents</vt:lpstr>
      <vt:lpstr>Privilege escalation</vt:lpstr>
      <vt:lpstr>Required size of operations and security teams?</vt:lpstr>
      <vt:lpstr>How to improve security</vt:lpstr>
      <vt:lpstr>Zero trust</vt:lpstr>
      <vt:lpstr>Managed identities</vt:lpstr>
      <vt:lpstr>“DevOps”</vt:lpstr>
      <vt:lpstr>Codespaces   &amp;  Gitpod</vt:lpstr>
      <vt:lpstr>Threat modelling</vt:lpstr>
      <vt:lpstr>Moving security left</vt:lpstr>
      <vt:lpstr>Policy</vt:lpstr>
      <vt:lpstr>PowerPoint Presentation</vt:lpstr>
      <vt:lpstr>PowerPoint Presentation</vt:lpstr>
      <vt:lpstr>Use different strategies for different things</vt:lpstr>
      <vt:lpstr>Reduce operational overhead</vt:lpstr>
      <vt:lpstr>Network security is still important!</vt:lpstr>
      <vt:lpstr>The Future?</vt:lpstr>
      <vt:lpstr>Layer 2 Clouds</vt:lpstr>
      <vt:lpstr>Great SaaS Products</vt:lpstr>
      <vt:lpstr>Secure multi cloud</vt:lpstr>
      <vt:lpstr>Self provisioning runtimes</vt:lpstr>
      <vt:lpstr>PowerPoint Presentation</vt:lpstr>
      <vt:lpstr>More services like Durable Functions</vt:lpstr>
      <vt:lpstr>Take aways</vt:lpstr>
      <vt:lpstr>What does cloud native security look like?</vt:lpstr>
      <vt:lpstr>Let’s continue the conversation  I’m done talking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does cloud native security look like?</dc:title>
  <dc:creator>Jake Ginnivan</dc:creator>
  <cp:lastModifiedBy>Jake Ginnivan</cp:lastModifiedBy>
  <cp:revision>2</cp:revision>
  <dcterms:created xsi:type="dcterms:W3CDTF">2022-02-14T23:03:04Z</dcterms:created>
  <dcterms:modified xsi:type="dcterms:W3CDTF">2022-02-23T09:17:44Z</dcterms:modified>
</cp:coreProperties>
</file>